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87"/>
  </p:notesMasterIdLst>
  <p:sldIdLst>
    <p:sldId id="257" r:id="rId3"/>
    <p:sldId id="259" r:id="rId4"/>
    <p:sldId id="260" r:id="rId5"/>
    <p:sldId id="35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55" r:id="rId15"/>
    <p:sldId id="272" r:id="rId16"/>
    <p:sldId id="273" r:id="rId17"/>
    <p:sldId id="352" r:id="rId18"/>
    <p:sldId id="276" r:id="rId19"/>
    <p:sldId id="358" r:id="rId20"/>
    <p:sldId id="359" r:id="rId21"/>
    <p:sldId id="360" r:id="rId22"/>
    <p:sldId id="280" r:id="rId23"/>
    <p:sldId id="274" r:id="rId24"/>
    <p:sldId id="281" r:id="rId25"/>
    <p:sldId id="353" r:id="rId26"/>
    <p:sldId id="282" r:id="rId27"/>
    <p:sldId id="361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362" r:id="rId37"/>
    <p:sldId id="294" r:id="rId38"/>
    <p:sldId id="297" r:id="rId39"/>
    <p:sldId id="295" r:id="rId40"/>
    <p:sldId id="296" r:id="rId41"/>
    <p:sldId id="298" r:id="rId42"/>
    <p:sldId id="299" r:id="rId43"/>
    <p:sldId id="300" r:id="rId44"/>
    <p:sldId id="363" r:id="rId45"/>
    <p:sldId id="302" r:id="rId46"/>
    <p:sldId id="364" r:id="rId47"/>
    <p:sldId id="305" r:id="rId48"/>
    <p:sldId id="306" r:id="rId49"/>
    <p:sldId id="308" r:id="rId50"/>
    <p:sldId id="309" r:id="rId51"/>
    <p:sldId id="310" r:id="rId52"/>
    <p:sldId id="311" r:id="rId53"/>
    <p:sldId id="312" r:id="rId54"/>
    <p:sldId id="365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66" r:id="rId66"/>
    <p:sldId id="325" r:id="rId67"/>
    <p:sldId id="326" r:id="rId68"/>
    <p:sldId id="328" r:id="rId69"/>
    <p:sldId id="331" r:id="rId70"/>
    <p:sldId id="329" r:id="rId71"/>
    <p:sldId id="330" r:id="rId72"/>
    <p:sldId id="332" r:id="rId73"/>
    <p:sldId id="367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68" r:id="rId84"/>
    <p:sldId id="345" r:id="rId85"/>
    <p:sldId id="346" r:id="rId86"/>
  </p:sldIdLst>
  <p:sldSz cx="12192000" cy="6858000"/>
  <p:notesSz cx="6858000" cy="9144000"/>
  <p:custDataLst>
    <p:tags r:id="rId8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1"/>
    <p:restoredTop sz="86795"/>
  </p:normalViewPr>
  <p:slideViewPr>
    <p:cSldViewPr snapToGrid="0">
      <p:cViewPr varScale="1">
        <p:scale>
          <a:sx n="122" d="100"/>
          <a:sy n="122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gs" Target="tags/tag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03:34:55.2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9798 96,'0'0,"0"0,0 0,0 0,0 0,0 0,0 0,0 0,0 0,0 0,0 0,-9 0,-178-1,-275-36,248 8,-1 10,-220 9,158 22,-115 1,375-13,0 1,0 1,0 0,0 2,0 0,-30 11,21-7,0-1,0 0,-32 2,-82 2,22 1,-9 1,113-12,0 0,0 1,0 1,1 0,-1 1,1 0,0 1,-20 10,30-14,-19 10,-28 18,43-24,0 0,0 1,0 0,1 0,0 1,0 0,-6 9,-4 6,-20 22,22-28,0 1,-20 33,5-2,-57 73,-46 34,-55 75,146-168,3 2,3 1,-28 74,18-22,-28 123,-182 563,129-358,48-152,-60 217,-1 7,84-295,33-124,-47 134,57-202,-2-1,-1 0,-1-1,-25 31,-90 94,25-36,-103 147,201-253,-129 170,117-159,-1-1,0-1,-2 0,0-2,-43 26,-165 68,81-43,111-47,1 2,-64 53,71-52,0-1,-2-1,0-2,-44 20,-158 47,112-44,36-15,-156 31,-94-6,197-34,-178 3,261-21,-272 4,166-4,26-3,-197-27,192 11,-163 1,-41 16,346 0,-1 0,1 0,0 0,-1 0,1 0,-1 0,1 0,0 0,-1-1,1 1,-1 0,1 0,0 0,-1 0,1 0,0-1,-1 1,1 0,-1 0,1-1,0 1,0 0,-1 0,1-1,0 1,0 0,-1-1,1 1,0 0,0-1,-1 0,0-3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03:36:33.0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03:36:33.4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03:34:27.6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1,'0'0,"0"0,0 0,0 0,0 0,0 0,0 0,9 5,3 1,0 0,0-1,1 0,-1-1,1 0,0-2,0 1,16 0,17-1,47-3,-67 0,433-5,-12 1,-255-1,340-14,-103 18,-2 38,155 51,-410-48,-1 8,246 102,-324-108,92 56,81 65,-124-73,-72-46,87 72,-124-87,-2 2,-1 0,-1 2,35 51,41 83,5 7,-14-32,103 206,3 108,-153-323,47 210,-47-135,9-3,9-2,9-4,113 212,112 222,-255-533,5-2,120 171,127 90,21-31,-270-284,3-2,1-3,73 40,184 73,-229-116,1-3,1-4,105 21,737 73,-551-104,-1-22,-264 1,193-8,107-2,-346 13,0-3,123-23,-103 11,125-7,85 16,-245 5,-15 0,33 3,-61-1,-1 0,1 0,0 1,-1 0,8 3,-11-5,1 1,-1-1,0 1,1 0,-1 0,0-1,0 1,0 0,0 0,0 0,0 0,0 0,0 0,0 0,0 1,-1-1,1 0,0 0,-1 1,1-1,-1 0,1 1,-1 1,0-4,0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04:39:45.8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 1,'-5'20,"2"-11,2-5,0-1,0 1,0 0,0 0,1-1,-1 1,1 0,0 0,0 4,1-8,-1 1,1-1,-1 1,1-1,-1 0,1 1,-1-1,1 1,-1-1,1 0,-1 1,1-1,0 0,-1 0,1 0,0 0,-1 1,1-1,-1 0,1 0,0 0,0 0,20 0,-14-1,24 2,494-6,-54-2,-281 9,519-2,-486 21,-95-5,291 10,-103-10,-192-7,549 55,-490-44,139 25,-193-10,-3 5,124 58,-196-73,-1 3,-1 2,60 47,132 123,-158-127,163 159,-207-185,-1 2,-2 2,42 73,74 162,-92-168,122 262,-99-196,65 88,-102-187,0 10,71 197,-5-6,-82-216,93 189,21-11,-55-116,-20-33,108 204,-137-211,-1-1,4-2,73 108,-53-115,140 137,-123-138,84 108,3 13,-136-167,1-2,2-2,59 39,296 179,-326-212,2-3,1-3,1-3,99 24,2-13,-113-29,-1 3,107 40,91 49,-175-75,105 20,-118-31,-34-8,0-1,0-2,56 2,595-7,-684-5,0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03:36:13.2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03:36:14.1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03:36:14.4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03:36:15.1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03:36:15.5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16T03:36:32.2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0DB7A-36F5-D940-A7F5-343D13E3A9D0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59505-A966-CB4D-BE9F-8FC31CCDF5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1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175-4865-435D-BB34-64C925A08DB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4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means that increasing {\</a:t>
            </a:r>
            <a:r>
              <a:rPr lang="en-US" sz="5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5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x_{1}} by 1 increases the log-odds by {\</a:t>
            </a:r>
            <a:r>
              <a:rPr lang="en-US" sz="5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5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1}. So if {\</a:t>
            </a:r>
            <a:r>
              <a:rPr lang="en-US" sz="5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5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x_{1}} increases by 1, the odds that {\</a:t>
            </a:r>
            <a:r>
              <a:rPr lang="en-US" sz="5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5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Y=1} increase by a factor of {\</a:t>
            </a:r>
            <a:r>
              <a:rPr lang="en-US" sz="5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5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10^{1}}. Note that the </a:t>
            </a:r>
            <a:r>
              <a:rPr lang="en-US" sz="5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</a:t>
            </a:r>
            <a:r>
              <a:rPr lang="en-US" sz="5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{\</a:t>
            </a:r>
            <a:r>
              <a:rPr lang="en-US" sz="5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lang="en-US" sz="5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Y=1} has also increased, but it has not increased by as much as the odds have increased.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33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66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Residuals are from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303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0.5 and 1/(1+(e^1))=0.27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3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2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74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11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45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37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78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2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38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boundary of Logistic regression is the set of all points 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satisfy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(𝑦=1|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(𝑦=0|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)=1/2.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When x0+b1x1+b2x2&gt;=0, p(Y=1|x)&gt;=0.5, Y=1 otherwise p(Y=1|x)&lt;=0.5, Y=0</a:t>
            </a:r>
          </a:p>
          <a:p>
            <a:r>
              <a:rPr lang="en-US" dirty="0"/>
              <a:t>Decision boundary: x0+b1x1+b2x2=0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35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boundary of Logistic regression is the set of all points 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satisfy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(𝑦=1|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ℙ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(𝑦=0|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𝑥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)=1/2.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When x0+b1x1+b2x2&gt;=0, p(Y=1|x)&gt;=0.5, Y=1 otherwise p(Y=1|x)&lt;=0.5, Y=0</a:t>
            </a:r>
          </a:p>
          <a:p>
            <a:r>
              <a:rPr lang="en-US" dirty="0"/>
              <a:t>Decision boundary: x0+b1x1+b2x2=0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13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05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94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16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Multinomial_logistic_regression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stats.stackexchange.com</a:t>
            </a:r>
            <a:r>
              <a:rPr lang="en-US" dirty="0"/>
              <a:t>/questions/52104/multinomial-logistic-regression-vs-one-vs-rest-binary-logistic-regression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46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044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34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77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1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60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 session.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3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21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0CCA-BA0C-2C46-5EAA-231F10FA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F8EE4-73C7-B710-B547-2C576ED8D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95680-A856-87C3-3989-53B0F67F4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E4292A-0672-9EB4-25BB-D91AB31EC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326D4-8795-3A5E-EEC3-BF52E33BE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065C2-60C9-FFB2-912C-CFB57601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84027-CC1A-BDB8-569E-BFECA2B9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4FA43-0876-CB51-CEA6-127A9256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93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9405-B69C-BE2C-5967-9C58AEE1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DABE3-EC15-08B4-65E1-B6CB52CC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57BF1-D7D6-2074-92B8-B6D704BA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8C43B-68CB-1978-4141-B1B4575B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0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F53EA-DB7F-9804-B0E8-7F73BD5C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9689-262A-B4A6-E689-962917D0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A94A6-0EA3-4D8E-E06B-9433391A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3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65C1-C693-4052-A5DE-8A4BD3FD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4919-AED9-E3E4-6070-DB7D83E3F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F807C-D289-96FA-F3AE-439513641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FE942-43C3-1BDA-3A0F-1CE34EF9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30B67-B2BC-4781-C21B-43B8D5B4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054A6-F312-9564-3651-33B7F968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00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79E0-A886-37D7-DFD4-730EB0A3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87572-BF8A-B1DF-3996-63EE0251F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1D59-2AA3-51D3-ACF0-B7D6790E8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E3094-81D7-BE93-80B3-82CCFE2B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1C968-3C6E-B893-59B1-250FDD84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8F84D-F51D-6C9F-FFAF-5B810252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A1BC-4D1F-EDF0-2284-FF5EF8D0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595C8-8836-01EF-5C74-2619F2AF4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C30E6-2575-D9C4-51C6-3C3D10A0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90ECD-BBA5-15D5-35FA-04C70E73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23F45-8C3E-53F4-AB4E-0766E16C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6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3A726-A730-99A1-207B-070B99770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33F0C-0844-403A-52E8-6F81E33F1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09CC-3C4D-04E0-14B3-B3556EA9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DEC8-4C39-78A5-8536-63779499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BEAA-9232-1A84-ABD1-7297AE52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9788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3340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04800" y="992188"/>
            <a:ext cx="11582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528816"/>
            <a:ext cx="609600" cy="329184"/>
          </a:xfrm>
          <a:prstGeom prst="rect">
            <a:avLst/>
          </a:prstGeom>
        </p:spPr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6DA1EED0-1DE3-3342-8577-A8B4F99D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1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2"/>
            <a:ext cx="2844800" cy="365125"/>
          </a:xfrm>
        </p:spPr>
        <p:txBody>
          <a:bodyPr/>
          <a:lstStyle/>
          <a:p>
            <a:fld id="{6DA1EED0-1DE3-3342-8577-A8B4F99D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2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295400"/>
            <a:ext cx="5486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528816"/>
            <a:ext cx="609600" cy="329184"/>
          </a:xfrm>
          <a:prstGeom prst="rect">
            <a:avLst/>
          </a:prstGeom>
        </p:spPr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82652"/>
      </p:ext>
    </p:extLst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9FC2-1617-601B-C1BF-617CFB1A0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93239-C662-CAD0-6CE9-9AC8D29C1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15167-DA43-2FED-F8A1-B529F36A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DAC7A-737B-24E8-C8EC-B1D8ED73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BE73-A05E-4E9A-EE3D-F7050400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2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05BF-5BD1-A418-1494-E53C580A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EC1F-A2A9-E916-1849-192A58100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6707-895F-8A5D-D305-F6FD0013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0B081-676F-832E-62C3-89ABA2B4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4A689-1456-231B-D52E-860EA71F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0136-E040-8290-661E-3683CC98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42101-C3FC-BC71-9018-A6AA94F1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AF7B1-3CA5-8AA1-5769-6F4039E5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56A3F-2F42-9DAD-21ED-A4852C58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D2E46-FBA6-DD2A-2AD1-039CD08F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6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BE87-ECA2-843C-D3FE-B645D1A9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5DA5-FE05-E26D-FD67-16C092EDA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75957-6F90-25BF-4DA0-9CCE1D5C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14785-F000-9621-C2E4-7CB8F23F0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919FE-D943-CCA0-7123-203061CF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A64F5-DFE0-8780-3DE9-69C4C072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3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spc="-100" baseline="0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2060"/>
          </a:solidFill>
          <a:effectLst/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2A144-FAED-55CA-00F7-DBFA44B90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BF247-B299-AC61-8BBA-3A4A6EBA0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A4269-9FE5-B012-828F-75FC0D08F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DE6C2-6349-4555-A9CF-540B69D63D13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383DF-5BF1-7E5D-0230-4B1BF3E54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201BD-A1D3-01CC-AEE2-5294BD3D9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3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hichang@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2.png"/><Relationship Id="rId5" Type="http://schemas.openxmlformats.org/officeDocument/2006/relationships/tags" Target="../tags/tag6.xml"/><Relationship Id="rId10" Type="http://schemas.openxmlformats.org/officeDocument/2006/relationships/image" Target="../media/image11.png"/><Relationship Id="rId4" Type="http://schemas.openxmlformats.org/officeDocument/2006/relationships/tags" Target="../tags/tag5.xml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2.png"/><Relationship Id="rId5" Type="http://schemas.openxmlformats.org/officeDocument/2006/relationships/tags" Target="../tags/tag13.xml"/><Relationship Id="rId10" Type="http://schemas.openxmlformats.org/officeDocument/2006/relationships/image" Target="../media/image11.png"/><Relationship Id="rId4" Type="http://schemas.openxmlformats.org/officeDocument/2006/relationships/tags" Target="../tags/tag12.xml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2.png"/><Relationship Id="rId5" Type="http://schemas.openxmlformats.org/officeDocument/2006/relationships/tags" Target="../tags/tag20.xml"/><Relationship Id="rId10" Type="http://schemas.openxmlformats.org/officeDocument/2006/relationships/image" Target="../media/image11.png"/><Relationship Id="rId4" Type="http://schemas.openxmlformats.org/officeDocument/2006/relationships/tags" Target="../tags/tag19.xml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12.png"/><Relationship Id="rId5" Type="http://schemas.openxmlformats.org/officeDocument/2006/relationships/tags" Target="../tags/tag27.xml"/><Relationship Id="rId10" Type="http://schemas.openxmlformats.org/officeDocument/2006/relationships/image" Target="../media/image15.png"/><Relationship Id="rId4" Type="http://schemas.openxmlformats.org/officeDocument/2006/relationships/tags" Target="../tags/tag26.xml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12.png"/><Relationship Id="rId5" Type="http://schemas.openxmlformats.org/officeDocument/2006/relationships/tags" Target="../tags/tag34.xml"/><Relationship Id="rId10" Type="http://schemas.openxmlformats.org/officeDocument/2006/relationships/image" Target="../media/image15.png"/><Relationship Id="rId4" Type="http://schemas.openxmlformats.org/officeDocument/2006/relationships/tags" Target="../tags/tag33.xml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3.emf"/><Relationship Id="rId3" Type="http://schemas.openxmlformats.org/officeDocument/2006/relationships/image" Target="NULL"/><Relationship Id="rId7" Type="http://schemas.openxmlformats.org/officeDocument/2006/relationships/customXml" Target="../ink/ink6.xml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10.xml"/><Relationship Id="rId5" Type="http://schemas.openxmlformats.org/officeDocument/2006/relationships/image" Target="NULL"/><Relationship Id="rId10" Type="http://schemas.openxmlformats.org/officeDocument/2006/relationships/customXml" Target="../ink/ink9.xml"/><Relationship Id="rId4" Type="http://schemas.openxmlformats.org/officeDocument/2006/relationships/customXml" Target="../ink/ink4.xml"/><Relationship Id="rId9" Type="http://schemas.openxmlformats.org/officeDocument/2006/relationships/customXml" Target="../ink/ink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emf"/><Relationship Id="rId5" Type="http://schemas.openxmlformats.org/officeDocument/2006/relationships/image" Target="../media/image23.emf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12.png"/><Relationship Id="rId5" Type="http://schemas.openxmlformats.org/officeDocument/2006/relationships/tags" Target="../tags/tag41.xml"/><Relationship Id="rId10" Type="http://schemas.openxmlformats.org/officeDocument/2006/relationships/image" Target="../media/image15.png"/><Relationship Id="rId4" Type="http://schemas.openxmlformats.org/officeDocument/2006/relationships/tags" Target="../tags/tag40.xml"/><Relationship Id="rId9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12.png"/><Relationship Id="rId5" Type="http://schemas.openxmlformats.org/officeDocument/2006/relationships/tags" Target="../tags/tag48.xml"/><Relationship Id="rId10" Type="http://schemas.openxmlformats.org/officeDocument/2006/relationships/image" Target="../media/image15.png"/><Relationship Id="rId4" Type="http://schemas.openxmlformats.org/officeDocument/2006/relationships/tags" Target="../tags/tag47.xml"/><Relationship Id="rId9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12.png"/><Relationship Id="rId5" Type="http://schemas.openxmlformats.org/officeDocument/2006/relationships/tags" Target="../tags/tag55.xml"/><Relationship Id="rId10" Type="http://schemas.openxmlformats.org/officeDocument/2006/relationships/image" Target="../media/image15.png"/><Relationship Id="rId4" Type="http://schemas.openxmlformats.org/officeDocument/2006/relationships/tags" Target="../tags/tag54.xml"/><Relationship Id="rId9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12.png"/><Relationship Id="rId5" Type="http://schemas.openxmlformats.org/officeDocument/2006/relationships/tags" Target="../tags/tag62.xml"/><Relationship Id="rId10" Type="http://schemas.openxmlformats.org/officeDocument/2006/relationships/image" Target="../media/image15.png"/><Relationship Id="rId4" Type="http://schemas.openxmlformats.org/officeDocument/2006/relationships/tags" Target="../tags/tag61.xml"/><Relationship Id="rId9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"/>
            <a:ext cx="8991600" cy="19272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CS97: Introduction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3581400"/>
            <a:ext cx="6400800" cy="2895600"/>
          </a:xfrm>
        </p:spPr>
        <p:txBody>
          <a:bodyPr>
            <a:normAutofit/>
          </a:bodyPr>
          <a:lstStyle/>
          <a:p>
            <a:pPr algn="ctr"/>
            <a:endParaRPr lang="en-US" sz="3000" b="1" dirty="0"/>
          </a:p>
          <a:p>
            <a:pPr algn="ctr"/>
            <a:r>
              <a:rPr lang="en-US" sz="3000" b="1" dirty="0"/>
              <a:t>Instructor: </a:t>
            </a:r>
            <a:r>
              <a:rPr lang="en-US" sz="3000" b="1" dirty="0" err="1"/>
              <a:t>Shichang</a:t>
            </a:r>
            <a:r>
              <a:rPr lang="en-US" sz="3000" b="1" dirty="0"/>
              <a:t> Zhang</a:t>
            </a:r>
            <a:endParaRPr lang="en-US" sz="3000" b="1" dirty="0">
              <a:cs typeface="Calibri"/>
            </a:endParaRPr>
          </a:p>
          <a:p>
            <a:pPr algn="ctr"/>
            <a:r>
              <a:rPr lang="en-US" sz="2400" dirty="0">
                <a:hlinkClick r:id="rId3"/>
              </a:rPr>
              <a:t>shichang@ucla.edu</a:t>
            </a:r>
            <a:r>
              <a:rPr lang="en-US" sz="2400" dirty="0"/>
              <a:t> 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2286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sz="4000" dirty="0">
                <a:solidFill>
                  <a:srgbClr val="646B86"/>
                </a:solidFill>
              </a:rPr>
              <a:t>05: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71750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1210470" cy="5257800"/>
          </a:xfrm>
        </p:spPr>
        <p:txBody>
          <a:bodyPr>
            <a:normAutofit/>
          </a:bodyPr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55105-5506-4AF8-9F7B-652B4BDE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6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11125200" cy="5257800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2800" dirty="0"/>
              <a:t>Up to this point, the methods we have seen have centered around modeling and the prediction of a </a:t>
            </a:r>
            <a:r>
              <a:rPr lang="en-US" sz="2800" b="1" dirty="0"/>
              <a:t>quantitative</a:t>
            </a:r>
            <a:r>
              <a:rPr lang="en-US" sz="2800" dirty="0"/>
              <a:t> response variable.  Linear </a:t>
            </a:r>
            <a:r>
              <a:rPr lang="en-US" sz="2800" b="1" dirty="0"/>
              <a:t>regression</a:t>
            </a:r>
            <a:r>
              <a:rPr lang="en-US" sz="2800" dirty="0"/>
              <a:t> (and Ridge, LASSO, </a:t>
            </a:r>
            <a:r>
              <a:rPr lang="en-US" sz="2800" dirty="0" err="1"/>
              <a:t>etc</a:t>
            </a:r>
            <a:r>
              <a:rPr lang="en-US" sz="28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800" dirty="0"/>
              <a:t>When the response variable is </a:t>
            </a:r>
            <a:r>
              <a:rPr lang="en-US" sz="2800" b="1" dirty="0"/>
              <a:t>categorical</a:t>
            </a:r>
            <a:r>
              <a:rPr lang="en-US" sz="2800" dirty="0"/>
              <a:t>, then the problem is no longer called a regression problem but is instead labeled as a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8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800" dirty="0"/>
              <a:t>The goal is to attempt to classify each observation into a category (aka, class) defined by </a:t>
            </a:r>
            <a:r>
              <a:rPr lang="en-US" sz="2800" i="1" dirty="0"/>
              <a:t>Y</a:t>
            </a:r>
            <a:r>
              <a:rPr lang="en-US" sz="2800" dirty="0"/>
              <a:t>, based on a set of predictor variables </a:t>
            </a:r>
            <a:r>
              <a:rPr lang="en-US" sz="2800" i="1" dirty="0"/>
              <a:t>X</a:t>
            </a:r>
            <a:r>
              <a:rPr lang="en-US" sz="2800" dirty="0"/>
              <a:t>.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AC611-43C1-405B-BFC2-C26B5241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2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 are based 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E27D8-7728-492B-9BBC-021997E8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130AE-5FF6-47F7-88AB-12441ED0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Classification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EAB11-9942-FC40-3DDE-75EAEB6A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6FD948-34C1-34BB-FE44-949BB43CAD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415" y="1177758"/>
                <a:ext cx="10327008" cy="21111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3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3200" kern="1200">
                    <a:solidFill>
                      <a:srgbClr val="002060"/>
                    </a:solidFill>
                    <a:effectLst/>
                    <a:latin typeface="Baskerville Old Face" pitchFamily="18" charset="0"/>
                    <a:ea typeface="+mn-ea"/>
                    <a:cs typeface="Arial" pitchFamily="34" charset="0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Given a dataset D: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UCLA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6FD948-34C1-34BB-FE44-949BB43CA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15" y="1177758"/>
                <a:ext cx="10327008" cy="2111143"/>
              </a:xfrm>
              <a:prstGeom prst="rect">
                <a:avLst/>
              </a:prstGeom>
              <a:blipFill>
                <a:blip r:embed="rId2"/>
                <a:stretch>
                  <a:fillRect l="-491" t="-3571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C5F90CF-D9C9-3456-D905-B7E2C708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278" y="3732074"/>
            <a:ext cx="5799282" cy="12359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AECCF3-61AB-7E0B-7069-567A90E62EAA}"/>
              </a:ext>
            </a:extLst>
          </p:cNvPr>
          <p:cNvSpPr/>
          <p:nvPr/>
        </p:nvSpPr>
        <p:spPr>
          <a:xfrm>
            <a:off x="1751799" y="5424050"/>
            <a:ext cx="849024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regression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does not work well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or is not appropriate at all, in this setting.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C54AE-6C5B-2586-9695-1B30A7EA5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579144"/>
            <a:ext cx="4313959" cy="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0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Classification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983807"/>
            <a:ext cx="10825185" cy="534079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 </a:t>
            </a:r>
            <a:r>
              <a:rPr lang="en-US" sz="2400" dirty="0"/>
              <a:t>= 1 to y = 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 </a:t>
            </a:r>
            <a:r>
              <a:rPr lang="en-US" sz="2400" dirty="0"/>
              <a:t>= 2 to </a:t>
            </a:r>
            <a:r>
              <a:rPr lang="en-US" sz="2400" i="1" dirty="0"/>
              <a:t>y </a:t>
            </a:r>
            <a:r>
              <a:rPr lang="en-US" sz="2400" dirty="0"/>
              <a:t>= 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 </a:t>
            </a:r>
            <a:r>
              <a:rPr lang="en-US" sz="2400" dirty="0"/>
              <a:t>= 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 </a:t>
            </a:r>
            <a:r>
              <a:rPr lang="en-US" sz="2400" dirty="0"/>
              <a:t>= 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AB392-6802-4275-8401-5D5608B62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3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48986" cy="499444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𝑦</m:t>
                    </m:r>
                    <m:r>
                      <a:rPr lang="en-US" sz="3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200" dirty="0"/>
                  <a:t>has only two categories, and then an ordering of the categories is natural. 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𝑑𝑖𝑠𝑒𝑎𝑠𝑒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𝑦𝑒𝑠</m:t>
                            </m:r>
                          </m:e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𝑑𝑖𝑠𝑒𝑎𝑠𝑒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8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800" dirty="0"/>
                  <a:t> directly from a set of predictors (like age, gender, lab results,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800" dirty="0"/>
                  <a:t> we could predict the person has the disease and predict no disease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48986" cy="4994442"/>
              </a:xfrm>
              <a:blipFill>
                <a:blip r:embed="rId2"/>
                <a:stretch>
                  <a:fillRect l="-1021" t="-1585" r="-2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E174D-DDC9-4647-ACD7-C75C11A4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3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Would be a Strategy for binary classification?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48986" cy="499444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𝑑𝑖𝑠𝑒𝑎𝑠𝑒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𝑦𝑒𝑠</m:t>
                            </m:r>
                          </m:e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𝑑𝑖𝑠𝑒𝑎𝑠𝑒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800" dirty="0"/>
                  <a:t>What if we want to use a </a:t>
                </a:r>
                <a:r>
                  <a:rPr lang="en-US" sz="2800" dirty="0">
                    <a:solidFill>
                      <a:srgbClr val="00B0F0"/>
                    </a:solidFill>
                  </a:rPr>
                  <a:t>probabilistic model</a:t>
                </a:r>
                <a:r>
                  <a:rPr lang="en-US" sz="2800" dirty="0"/>
                  <a:t>?</a:t>
                </a:r>
              </a:p>
              <a:p>
                <a:pPr lvl="1"/>
                <a:r>
                  <a:rPr lang="en-US" sz="2400" dirty="0"/>
                  <a:t>Recall that probability is </a:t>
                </a:r>
                <a:r>
                  <a:rPr lang="en-US" sz="2400" i="1" dirty="0"/>
                  <a:t>frequency of events occurring</a:t>
                </a:r>
              </a:p>
              <a:p>
                <a:pPr lvl="1"/>
                <a:r>
                  <a:rPr lang="en-US" sz="2400" dirty="0"/>
                  <a:t>Given a group of people, how do we define the probability of having disease?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48986" cy="4994442"/>
              </a:xfrm>
              <a:blipFill>
                <a:blip r:embed="rId2"/>
                <a:stretch>
                  <a:fillRect l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E174D-DDC9-4647-ACD7-C75C11A4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84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983F-5A13-A5B8-9C4E-E8B9285B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Conditional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D20B-790E-F035-EA7A-AE7E0470D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Let’s see what it means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0C841-8EE3-B893-9739-2D1A4999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6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E54B2-168B-DDF9-C86D-36EB70C567A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C96C9-2194-A3D5-6D50-D02C0C49AF5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19A9CE-DBCB-3C31-9F50-2CB4F773F9A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your most frequently used social media?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D9DE-255D-579B-3BEA-F53DC7BD82B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F4D7C-13A6-A700-8992-8FBE40D36C16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526FE9-9B45-79CB-E7A9-5F23461E12D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230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29F6DB-11BD-3C78-E789-FC4A756F7E9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6C4B10-71E0-E85A-AEA1-A95964079A8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F8AEED-CD9B-96AC-9B49-3F1C63EE152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If you are from abroad (non-U.S. countries), answer the same question again. What is your most frequently used social media?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B73B656-9B24-C133-EF85-26E6602E1A3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5CE3C-C129-3371-0D6B-81015A736CC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FC4453-DCB0-CDA0-E6B6-7CA2190D54B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41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0E39-287A-45A4-965C-B81E1994E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OK that you do not know many things</a:t>
            </a:r>
          </a:p>
        </p:txBody>
      </p:sp>
      <p:pic>
        <p:nvPicPr>
          <p:cNvPr id="6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71FE3DF-EE41-445C-9902-D511BE50D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194816"/>
            <a:ext cx="7112000" cy="5334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F1793-A94C-4572-B318-0A4D7BE6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55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669D3C-5298-2FC2-6D72-F98F58DC37D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C2B22-3E07-043B-8ACE-A9C3AB5DCB7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944CAB-71BD-6591-1CAA-246A96F5D95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If you are from U.S., answer the same question again. What is your most frequently used social media?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BD414F6-F2A4-382B-9958-A8159C37A08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35046-612A-9D0D-7069-5156BB9598D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62C8D3-AFC1-81D4-6301-CD2C9ECDF53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9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983F-5A13-A5B8-9C4E-E8B9285B4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 just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D20B-790E-F035-EA7A-AE7E0470D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pPr lvl="1"/>
            <a:r>
              <a:rPr lang="en-US" dirty="0"/>
              <a:t>P(Y)</a:t>
            </a:r>
          </a:p>
          <a:p>
            <a:r>
              <a:rPr lang="en-US" dirty="0"/>
              <a:t>Conditional probability</a:t>
            </a:r>
          </a:p>
          <a:p>
            <a:pPr lvl="1"/>
            <a:r>
              <a:rPr lang="en-US" dirty="0"/>
              <a:t>P(Y|X=“abroad”)</a:t>
            </a:r>
          </a:p>
          <a:p>
            <a:pPr lvl="1"/>
            <a:r>
              <a:rPr lang="en-US" dirty="0"/>
              <a:t>P(Y|X=“U.S.”)</a:t>
            </a:r>
          </a:p>
          <a:p>
            <a:pPr lvl="1"/>
            <a:endParaRPr lang="en-US" dirty="0"/>
          </a:p>
          <a:p>
            <a:r>
              <a:rPr lang="en-US" dirty="0"/>
              <a:t>Yes, we don’t need a stats course to understand this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0C841-8EE3-B893-9739-2D1A4999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79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7CDF-E550-4122-AC0C-6BF094C1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BD56-CB87-4077-AB9B-673631D85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the binary classification task</a:t>
                </a:r>
              </a:p>
              <a:p>
                <a:pPr lvl="1"/>
                <a:r>
                  <a:rPr lang="en-US" dirty="0"/>
                  <a:t>Consider two classes, labeled as 1 and 0</a:t>
                </a:r>
              </a:p>
              <a:p>
                <a:pPr lvl="1"/>
                <a:r>
                  <a:rPr lang="en-US" dirty="0"/>
                  <a:t>Model probability of two outcomes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Each in the range of [0,1]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Therefore, only need to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&gt;0.5,</m:t>
                    </m:r>
                  </m:oMath>
                </a14:m>
                <a:r>
                  <a:rPr lang="en-US" dirty="0"/>
                  <a:t> classify it into class 1; otherwise, class 0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06BD56-CB87-4077-AB9B-673631D85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67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D80E3-0113-4CF4-9421-F08687268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543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52600"/>
            <a:ext cx="6712037" cy="44746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0B91B-26F2-4C43-8737-760631C3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0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4A559-976B-39BE-5F4A-453801FF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for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FCCE1-289C-93CA-6F20-9E35E781A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Can we just use linear regression to predict a binary classification task? </a:t>
            </a:r>
          </a:p>
          <a:p>
            <a:pPr lvl="1"/>
            <a:r>
              <a:rPr lang="en-US" dirty="0"/>
              <a:t>Look at the range / target of linear regression</a:t>
            </a:r>
          </a:p>
          <a:p>
            <a:pPr lvl="1"/>
            <a:r>
              <a:rPr lang="en-US" dirty="0"/>
              <a:t>Think about the probabilistic interpretation of binary classification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67216-7A05-7016-7BBD-E3211435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9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1477021"/>
                <a:ext cx="10327008" cy="371415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main issue is you could get undefined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 takeaway</a:t>
                </a:r>
                <a:r>
                  <a:rPr lang="en-US" sz="2400" dirty="0"/>
                  <a:t>: in Machine Learning and Data Science, as with all quantitative disciplines, </a:t>
                </a:r>
                <a:r>
                  <a:rPr lang="en-US" altLang="zh-CN" sz="2400" dirty="0"/>
                  <a:t>f</a:t>
                </a:r>
                <a:r>
                  <a:rPr lang="en-US" sz="2400" dirty="0"/>
                  <a:t>irst think about your model’s </a:t>
                </a:r>
                <a:r>
                  <a:rPr lang="en-US" sz="2400" b="1" dirty="0"/>
                  <a:t>input </a:t>
                </a:r>
                <a:r>
                  <a:rPr lang="en-US" sz="2400" dirty="0"/>
                  <a:t>and </a:t>
                </a:r>
                <a:r>
                  <a:rPr lang="en-US" sz="2400" b="1" dirty="0"/>
                  <a:t>output, </a:t>
                </a:r>
                <a:r>
                  <a:rPr lang="en-US" sz="2400" dirty="0"/>
                  <a:t>then decide whether to use them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1477021"/>
                <a:ext cx="10327008" cy="3714158"/>
              </a:xfrm>
              <a:blipFill>
                <a:blip r:embed="rId3"/>
                <a:stretch>
                  <a:fillRect l="-491" t="-1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19F03-BB90-470D-82EB-BF7F4F9F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73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776A3-9074-1552-8AB8-189845CE768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D8F8C-8AE3-DBCF-B5F0-C836FEAC55A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93BA20-BC3C-1A26-1C50-10D900653DF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989B94-22E6-B340-8E07-096DE767B84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A796C0-6A55-0977-5001-438C249BE90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09FD23-B92E-A788-C0BF-021BED3435D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87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Classification: Categorical Response Variable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and Simple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Responses and Multiclass Logistic Regression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3501691-B8ED-421D-8123-F4797E4860C3}"/>
              </a:ext>
            </a:extLst>
          </p:cNvPr>
          <p:cNvSpPr/>
          <p:nvPr/>
        </p:nvSpPr>
        <p:spPr>
          <a:xfrm rot="3603157">
            <a:off x="9423163" y="1660876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1ED74-D6D4-4C3A-8E19-575F6284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9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732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9A0DD-93B5-45D6-BCA5-85F10756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9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Function / sigmoid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utoShape 2" descr="http://upload.wikimedia.org/wikipedia/commons/thumb/8/88/Logistic-curve.svg/320px-Logistic-curve.svg.png"/>
          <p:cNvSpPr>
            <a:spLocks noChangeAspect="1" noChangeArrowheads="1"/>
          </p:cNvSpPr>
          <p:nvPr/>
        </p:nvSpPr>
        <p:spPr bwMode="auto">
          <a:xfrm>
            <a:off x="1679575" y="-966788"/>
            <a:ext cx="30480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5" descr="data:image/jpeg;base64,/9j/4AAQSkZJRgABAQAAAQABAAD/2wCEAAkGBhQGDxUQBxQQEBUQDRQREhISDRcUFRUQFBAVFBUVEhIaJygeGSUjJRIWHzIgJDMpLDgvFR4xNjAqNSYrLCkBCQoKDgwOGg8PGioiHiQsLDUrKSozKSksLSwpKSw1KTU1KSksNTQpNDUpNSkwMiwsLi0pLCk0NTYsKiw1KSwpLf/AABEIALcBEwMBIgACEQEDEQH/xAAbAAEBAQEBAQEBAAAAAAAAAAAABAMFBgIBB//EAEoQAAEDAgIFBQ0ECAMJAAAAAAEAAgMEEQUyEhMhc7MxQVJhkwYWIjNRU3F0lbTR0uEUcoGCFSU0QkNiY6EjkcEkNYOSo7GywsP/xAAXAQEBAQEAAAAAAAAAAAAAAAAAAQID/8QAJxEBAAECBAUEAwAAAAAAAAAAAAECERIhMfAiQVFhoTJxkbET0eH/2gAMAwEAAhEDEQA/AP7iiIgIpYy+e5Dg3w3NA0L7GvLeX8F9ap/THZj4oKEU+qf0x2Y+Kap/THZj4oKEU+qf0x2Y+KzgEkouXjO5vi+i8t8vUgsRT6p/THZj4pqn9MdmPigoRT6p/THZj4pqn9MdmPigoRSQCSUXLxnc3xY/deW+XqX3qn9MdmPigoWVVUtomOkqCGtY0uc48gA5SvjVP6Y7MfFfFRrIGOc0mQtaSGMjbpOsL6LbkC56yEH1h+IR4rE2aicHskF2uAIuLkch28xVK8n3I0NVFRsjn1lI6NzwWSQxPLtKRzw5pY9wt4dvSCuzhUktXHeZ7btmmjJEQF9VO+MG1+fQB/FB00U+qf0x2Y+Kap/THZj4oKEU+qf0x2Y+Kap/THZj4oKEUkAklFy8Z3DxY/deW+XqX3qn9MdmPigoRT6p/THZj4qerrW0H7ZPFHfk09Ft/QCdqsRM5QOgi4n6b1n7KZ5vIWUL9E+h7rN/uvmLEamcXjgkzOHhuhYNjiNtnOPN5Fr8dXPzl9peHdRcYurXZW0zfvTuP9gxBFXO5X0bf+DI7/2CYO8F3ZRcoU1Yc09KPRRPP/1T7JVnlqIPwoT/AKyFMMdY8/ou6qLCie57BriC4FzSQ2wJa8tvbba9r2W6woiIgIiIJ6LKd7JxXqhT0WU72TivVCAiIgLCjyneycVy3WFHlO9k4rkG6IiAiIgwo8p3snFct1hR5TvZOK5boCIiAVzsB8U71uq98mXRK52A+Kd63Ve+TIOiiIgIinrq9mHM06gnlDWgC7nPPI1jRtcT5ArETOUD9pDZpv5yTiuURxo1ZthDNftsZC7QhB3tjp/kDushT0eHOxYF2K7I9Y8tpgRo+Mcf9ocPGH+XL97lXba0MFm2AAsAOYdS3w0958f1NXMGFSVe3EZ3n+nBeFno0h/iH/mA6lTR4TDh+2kjjYedzWDSPpdyn8VWik11TkWFhR5TvZOK5brCjyneycVywrdERAREQT0WU72TivVCnosp3snFeqEBERAREQT0WU72TivVCnosp3snFeqEBERAWFHlO9k4rlusKPKd7JxXIN0REBERBhR5TvZOK5brCjyneycVy3QEREArnYD4p3rdV75MuiVzsB8U71uq98mQdFEXzLKIWl0pDQ0FziTYAAXJJ5kGNfXNw5hfNc7QGtaLuc8mzWMHOSdllLQUDnv+0YlYykEMYDdsLD+4zyk/vP5+oABfGHxHEniqqgQLEU8ZFiyMixkcOZzx/k3ZsJdfqrpPDlGvNNWFHlO9k4rlusKPKd7JxXLdc1EREBYUeU72TiuW6wo8p3snFcg3REQEREE9FlO9k4r1Qp6LKd7JxXqhAREQEREE9FlO9k4r1Qp6LKd7JxXqhAREQFhR5TvZOK5brCjyneycVyDdERAREQYUeU72TiuW6wo8p3snFct0BERAK52A+Kd63Ve+TLolc7AfFO9bqvfJkHRXJqv1xNqBtihLXT+R8mxzIfQNj3fkHISqcWrTRx2pwHSSOEcTTyGRwO13U0AuPU0rTD6EYdGI2Eutcuccz3uN3Pd1kkn8V0p4YxfG9+E1UoiLmrCjyneycVy3WFHlO9k4rlugIiICwo8p3snFct1hR5TvZOK5BuiIgIiIJ6LKd7JxXqhT0WU72TivVCAiIgIiIJ6LKd7JxXqhT0WU72TivVCAiIgLCjyneycVy3WFHlO9k4rkG6IiAiIgwo8p3snFct1hR5TvZOK5boCIiAVzsC8U71uq98mXQXnI5TNF9mpyQ6erqw5wO1kDayXWvB5jtDQfK8HmWqYvNiV+G/rOV1U7a0AxU/3L+HL+ctsP5WNP7xXVXxFEIGhsQDQ1oa0AWAAFgAF9pVN5SBERZVhR5TvZOK5brCjyneycVy3QEREBYUeU72TiuW6wo8p3snFcg3REQEREE9FlO9k4r1Qp6LKd7JxXqhAREQEREEVNI8A6DQRrZNust/FdzWWutk6De1+iUWU72TivVCCfWydBva/RNbJ0G9r9FQiCfWydBva/RY0kj9E2Y3xkn8T+q7qVywo8p3snFcg/NbJ0G9r9E1snQb2v0VCIJ9bJ0G9r9E1snQb2v0VCIIaSR+ibMb4yT+L/AFXdS21snQb2v0X7R5TvZOK5boPJ92T7ml/SzI/soq3faNY8GL9ml1WvuNHR09HNs0tDqXPo5W1eEGlxR4hbJTSODpH+GyidUObC9weOQNMY8L8ede8RB4zuNq3U0EzaCKldBFUuEdREGU8crNVG9z9FjdB2iXOYXtsDq+oqzuRDpo31OhczzzFoc+xZEKmUhlreVz3fm6l0sW/WD20rcrhrJ9wDYMP3yNH7rXrTAfFO9bqvfJl09NPv9Ip1snQb2v0TWydBva/RUIuap9bJ0G9r9E1snQb2v0VCIIaSR+ibMb4yT+L/AFXdS21snQb2v0X7R5TvZOK5boJ9bJ0G9r9E1snQb2v0VCIJ9bJ0G9r9FjSSP0TZjfGSfxf6rupXLCjyneycVyD81snQb2v0TWydBva/RUIgn1snQb2v0TWydBva/RUIgmoDdnhbDrJLi99utdzqlT0WU72TivVCAiIgIiIJ6LKd7JxXqhT0WU72TivVCAiIgLCjyneycVy3WFHlO9k4rkG6IiAiIgwo8p3snFct1hR5TvZOK5boCxrKttDG6Sc2axpcec7OYDnJ5AOtbLkyn9LVAYPFUzw6TyPqLBzGdehcPPWWeQrVMXnPRJbYRSOhY6SrFpZ3ayQXvo7LNjB8jQAOs6R51+YD4p3rdV75MuiVzsB8U71uq98mUqm83V0URFAREQYUeU72TiuW6wo8p3snFct0BERAWFHlO9k4rlusKPKd7JxXIN0REBERBPRZTvZOK9UKeiyneycV6oQEREBERBPRZTvZOK9UKeiyneycV6oQEREBYUeU72TiuW6wo8p3snFcg3REQEREGFHlO9k4rlusKPKd7JxXL9q6ptEx0lQdFrRcn4DnPNYeVIi4nxauNK0MpbGWV2hEDyaVrl7h0Wjwj6AOUhbUFEMPjbHHc2vdxzOcSS57jzkkknrKlwumdI41NaLSSN0WsP8AChvcM9JzOPlsNoaF0lurKMMJHUK52A+Kd63Ve+TLolc7AfFO9bqvfJlhXRREQEREGFHlO9k4rlusKPKd7JxXLdAREQFhR5TvZOK5brCjyneycVyDdERAREQT0WU72TivVCnosp3snFeqEBERAREQT0WU72TivVCnosp3snFeqEBERAWFHlO9k4rlusKPKd7JxXIN0REBEU9dXsw9ulUm1zotABLnOPI1jBtcT5BtViJnKB8wSiCNzpiGta+VznE2AAkeSSeZRU0Zxl4nqAWxMOlBG4WLnc00jTyfytPJynbYNzoaJ2Kf4mIjRjbM90dPsPhCVxD5yNjiDyNHgi19psR21v0aapqIiLmoVzsB8U71uq98mXRK52A+Kd63Ve+TIOiiIgIiIMKPKd7JxXLdYUeU72TiuW6AiIgLCjyneycVy3WFHlO9k4rkG6IiAiIgnosp3snFeqFPRZTvZOK9UICIiAiIUE9FlO9k4r1QuDSYwMOD2TRVRIqJz4FFK8EOqJHNIcBY3DhyL7f3VtbyQV59GHy/Bb/HV0S8O2i86/uzDeSkxN3ow9/+qwd3cOPi6HEvzUbh/wCOkmCe3zBd6lYUeU72TiuXnO++Z/JSzM+/T1Z/s2A/91Lh+MzRsIk10V55nWGC1chs+d7wQ42G3SuNnOLpg6zG/Yu9opa3E4sPt9re1hOVpPhO6msG13oF1577ayb9sfi0nUKCoib/ANKNp/zJVNHidLh/7JT1TCeVwwmp0j952hc/ilqY1m+98jNaa6av2UEeqb52oaQfyQCzj+Ys/FbUeENpXayUumlIsZZCC4DnDANjB1NA67qfvnj83W+zKn5F+Hunj83W+zKn5EmvlGRZ0aPKd7JxXLdecwrugZTRkTRVoJqJ3j9WVJ8F9TI9pyeRwKs754/N1vsyp+RYV10XI754/N1vsyp+Rc3uj7tBQUsj6KOqEngsY6TDagMa6SRsYc67QDbSva+21udB6krnYD4p3rdV75MvPYL3Y6mSeCv+2z6iVgjl/RU+mWPha+0rI4wAQS7mbcFuzlJqwHHm0sLhPFWguq6qQfqypySVk0jDk52vafxQeoRcjvnj83W+zKn5E754/N1vsyp+RB10XI754/N1vsyp+RO+ePzdb7MqfkQdCjyneycVy3Xm8K7oGU0ZE0VaCaid4/VlSfBfUyPacnkcCre+ePzdb7MqfkQddFyO+ePzdb7MqfkTvnj83W+zKn5EHXWFHlO9k4rlz++ePzdb7MqfkUeFd0DKaMiaKtBM87v92VJ8F9RI9pyeRwKD0aLkd88fm632ZU/InfPH5ut9mVPyIOui5HfPH5ut9mVPyL8754/N1vsyp+RB0KLKd7JxXqhc/AyXQ6Tg9unNM8B7Cx2i+okc3SY7aNjgbHbtXQQEREBEXPxHDJK1wdT1M9OA22hHHA4E3J0iZI3G+22w22ciD6xPGYsJ0RVF+lJfQZHDJM9wbbSIjjDnWGkLm1hpC/KFaDpC4514vum7mJaiWOVrZa3RoJqb9oZA9s73sfFO4t0G7NE3LRceCQ0nk9bh8T4IY21btY9sTGyPtbSeGgOdbrNz+KCiyWRECyixbGIcDj1uJPEbNNrLkE3c42ADWgk/hzAnkBWeIYZJWPDqeqqKcBttCOOBwJufCJkjcb7bcttnIvO92PcrVYrD/sUzJSyl1TWTU4LnSOkBfKHsfGxpLQG5dgDgLaZQeyX7ZfEQIaNaQXWGkQ2wJttIBJt6Ln0r7QLJZFzsQwySsfpU9VUU40QNCOOnc29ztvJG519vltsQfmKd0EGDECvc5l26RcIJHMY29tKWRrS2MdbiAujZeW7pYKidsdK2Koqqd0Z+1Sskp2SygbNSWudGGh+3Sc0cnggDSu31QQLLCsomYhG6KraHskYWPaRsLSLEFboghocOhwGN+p8BpcZZXyTOe4kNAL5JZCXGwYBcnYGgcgXzhOOw42HGgcXaGiXB0T43BrxpMdoPAOi4bQ7kNjYmyd0GHHGKOop4iGmellha48gMkbmAnq2qDAqeaeplqsQi+zadLT07YzKx5JifM977suLXnsOfwSSBeyDv2SyIgWWdRO2lY6SbY1jS5x0SfBAudg2n0BaLGtldBE91MwyvbG5zIw8NL3AEhuk7Y252XOzagnwzGYsY0vshdeNwa9j4XxPYS0OGlFIGuFwbgkbeZXWXnu5KnlaJZcWiljnme10rnuiLTZtmxwCN77MYNg0rEklx2uK9CgWSyIg/LKPDcXixfWfYHiTUzugkIaQBK0NLmgkbcw2i4619YrSvrYJI6OTUPfGWtl0NLQJFtINuLkekLjdx2CTYI6pbW6jQfUxmAQwmMatlHBFexe8gf4QbY7bsJuQ4AB6SyWRECy+XODBd1gALknkA619KHHMPOLUk9PGQwz00sQcRlMkbmA/hdAwvGY8ZBdRF5aLEOdBJG1zXAlro3PaBI02zNuOtXLy3cdhMuHPe6WN9NGaeBmqfUibSqWazWzAgusHBzBc2c7RuQLC/qUBERAREQEREBERAREQEREBERAREQEREBERAREQEREBERAREQEREBERAREQEREBERB//2Q=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2514600"/>
            <a:ext cx="4038599" cy="268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14800" y="5562600"/>
                <a:ext cx="40163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𝑁𝑜𝑡𝑒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562600"/>
                <a:ext cx="4016356" cy="369332"/>
              </a:xfrm>
              <a:prstGeom prst="rect">
                <a:avLst/>
              </a:prstGeom>
              <a:blipFill>
                <a:blip r:embed="rId5"/>
                <a:stretch>
                  <a:fillRect l="-1214" r="-2124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360AB5D-D60C-F8D7-182F-1C5BA7146CC3}"/>
              </a:ext>
            </a:extLst>
          </p:cNvPr>
          <p:cNvSpPr txBox="1"/>
          <p:nvPr/>
        </p:nvSpPr>
        <p:spPr>
          <a:xfrm>
            <a:off x="8771144" y="3625334"/>
            <a:ext cx="288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Note: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standard</a:t>
            </a:r>
            <a:r>
              <a:rPr lang="zh-CN" altLang="en-US" dirty="0"/>
              <a:t> </a:t>
            </a:r>
            <a:r>
              <a:rPr lang="en-US" altLang="zh-CN" dirty="0"/>
              <a:t>deviation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1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A866-5B8F-45C1-8700-BE399CFD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lose your big picture</a:t>
            </a:r>
          </a:p>
        </p:txBody>
      </p:sp>
      <p:pic>
        <p:nvPicPr>
          <p:cNvPr id="6" name="Content Placeholder 5" descr="A group of balloons in the sky&#10;&#10;Description automatically generated with medium confidence">
            <a:extLst>
              <a:ext uri="{FF2B5EF4-FFF2-40B4-BE49-F238E27FC236}">
                <a16:creationId xmlns:a16="http://schemas.microsoft.com/office/drawing/2014/main" id="{CA955A4A-3F52-44FD-A802-2F3ECDA18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147205"/>
            <a:ext cx="5562600" cy="41719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83CF7-F733-41F6-B465-FDF69859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35CD6-53D5-48F5-A06A-2F1DE4B546B9}"/>
              </a:ext>
            </a:extLst>
          </p:cNvPr>
          <p:cNvSpPr txBox="1"/>
          <p:nvPr/>
        </p:nvSpPr>
        <p:spPr>
          <a:xfrm>
            <a:off x="3962400" y="58674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https://en.wikipedia.org/wiki/Fractal</a:t>
            </a:r>
          </a:p>
        </p:txBody>
      </p:sp>
      <p:pic>
        <p:nvPicPr>
          <p:cNvPr id="10" name="Picture 9" descr="A picture containing light, dark&#10;&#10;Description automatically generated">
            <a:extLst>
              <a:ext uri="{FF2B5EF4-FFF2-40B4-BE49-F238E27FC236}">
                <a16:creationId xmlns:a16="http://schemas.microsoft.com/office/drawing/2014/main" id="{5FB4F097-1180-4251-8724-44CC405A2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147206"/>
            <a:ext cx="5562601" cy="417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7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0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CB4BE-11CC-4D89-B847-EE4EA8FF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8A8D10-5EBC-4189-1AA1-1AA012C0DAD7}"/>
                  </a:ext>
                </a:extLst>
              </p:cNvPr>
              <p:cNvSpPr txBox="1"/>
              <p:nvPr/>
            </p:nvSpPr>
            <p:spPr>
              <a:xfrm>
                <a:off x="1385316" y="3931921"/>
                <a:ext cx="7923276" cy="8261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8A8D10-5EBC-4189-1AA1-1AA012C0D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316" y="3931921"/>
                <a:ext cx="7923276" cy="8261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0FC9B1F-0DFF-C753-EA40-33477F8668B5}"/>
              </a:ext>
            </a:extLst>
          </p:cNvPr>
          <p:cNvSpPr txBox="1"/>
          <p:nvPr/>
        </p:nvSpPr>
        <p:spPr>
          <a:xfrm>
            <a:off x="713232" y="5632704"/>
            <a:ext cx="1068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machine learning, this is often known as </a:t>
            </a:r>
            <a:r>
              <a:rPr lang="en-US" i="1" dirty="0"/>
              <a:t>“linear regression with logistic activation”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D9D5D-BE98-BD3F-9237-4C162A0924B3}"/>
              </a:ext>
            </a:extLst>
          </p:cNvPr>
          <p:cNvSpPr/>
          <p:nvPr/>
        </p:nvSpPr>
        <p:spPr>
          <a:xfrm>
            <a:off x="4370832" y="4105656"/>
            <a:ext cx="1408176" cy="566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DA52D2-B3FA-5270-8946-1DC6B35787CA}"/>
              </a:ext>
            </a:extLst>
          </p:cNvPr>
          <p:cNvSpPr/>
          <p:nvPr/>
        </p:nvSpPr>
        <p:spPr>
          <a:xfrm>
            <a:off x="3950208" y="4105656"/>
            <a:ext cx="292608" cy="65245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Understanding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35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8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Understanding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0870" b="-35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8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7619" y="1066800"/>
                <a:ext cx="10972799" cy="53593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r>
                  <a:rPr lang="en-US" sz="2400" dirty="0"/>
                  <a:t>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associated with a factor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619" y="1066800"/>
                <a:ext cx="10972799" cy="5359328"/>
              </a:xfrm>
              <a:blipFill>
                <a:blip r:embed="rId3"/>
                <a:stretch>
                  <a:fillRect l="-578" t="-1422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470" y="1723726"/>
            <a:ext cx="5435600" cy="9254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E622D-D3E8-49FC-BD3B-4A24AF13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D56C10-37EC-A215-AACF-6CBF7A4A6DEB}"/>
                  </a:ext>
                </a:extLst>
              </p:cNvPr>
              <p:cNvSpPr txBox="1"/>
              <p:nvPr/>
            </p:nvSpPr>
            <p:spPr>
              <a:xfrm>
                <a:off x="996872" y="3000747"/>
                <a:ext cx="5769688" cy="6106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sz="2800" b="0" dirty="0"/>
                  <a:t>Recall: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D56C10-37EC-A215-AACF-6CBF7A4A6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72" y="3000747"/>
                <a:ext cx="5769688" cy="610680"/>
              </a:xfrm>
              <a:prstGeom prst="rect">
                <a:avLst/>
              </a:prstGeom>
              <a:blipFill>
                <a:blip r:embed="rId5"/>
                <a:stretch>
                  <a:fillRect l="-3728" t="-2000" b="-1800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740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44AEB-B5E8-45D5-9AF9-50B5F5AF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90BFD-3F37-4F94-9D8E-47F3905E1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Question: For the odds defined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dirty="0"/>
                  <a:t>, what’s the range of it?</a:t>
                </a:r>
              </a:p>
              <a:p>
                <a:pPr lvl="1"/>
                <a:r>
                  <a:rPr lang="en-US" dirty="0" err="1"/>
                  <a:t>E.g</a:t>
                </a:r>
                <a:r>
                  <a:rPr lang="en-US" dirty="0"/>
                  <a:t>, what if P(Y=1) = 0.9, odds = 0.9/0.1=9, 0.99/0.01 = 99, </a:t>
                </a:r>
              </a:p>
              <a:p>
                <a:pPr lvl="1"/>
                <a:r>
                  <a:rPr lang="en-US" dirty="0"/>
                  <a:t>[0, +infinity)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Question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what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range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  <m:r>
                          <a:rPr lang="en-US" i="1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  <m:r>
                          <a:rPr lang="en-US" i="1">
                            <a:latin typeface="Cambria Math" charset="0"/>
                          </a:rPr>
                          <m:t>=1)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?</a:t>
                </a:r>
              </a:p>
              <a:p>
                <a:pPr lvl="1"/>
                <a:r>
                  <a:rPr lang="en-US" dirty="0"/>
                  <a:t>(-infinity, +infinity)</a:t>
                </a:r>
              </a:p>
              <a:p>
                <a:pPr lvl="1"/>
                <a:r>
                  <a:rPr lang="en-US" dirty="0"/>
                  <a:t>P(Y=1) = 0.5, odds = 1    ln(odds)=0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90BFD-3F37-4F94-9D8E-47F3905E1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FB7CD-8D07-4440-9AEE-45D3CBB0E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67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9859D-88E5-08DF-2434-47860178911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98645-780E-FA7D-6A7C-9E6B8C1C987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F1634F-FF8B-6423-6067-B5F5A381972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6BC436-D724-8D73-80CE-FBA1A0AF763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88991-5702-2EAF-AD41-052B1DB835C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7D856A-FA72-9EC9-FBAB-F89E6B14A7F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3323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3200" b="1" dirty="0">
                <a:solidFill>
                  <a:schemeClr val="accent2"/>
                </a:solidFill>
              </a:rPr>
              <a:t>Questions: </a:t>
            </a:r>
          </a:p>
          <a:p>
            <a:pPr lvl="1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In linear regression what loss function was used to determine the parameter estimates?		</a:t>
            </a:r>
          </a:p>
          <a:p>
            <a:pPr lvl="1">
              <a:spcAft>
                <a:spcPts val="1800"/>
              </a:spcAft>
              <a:buFont typeface="Arial" charset="0"/>
              <a:buChar char="•"/>
            </a:pPr>
            <a:r>
              <a:rPr lang="en-US" dirty="0"/>
              <a:t>Which loss function we should use for logistic regression?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E5E5B-E96C-4BC1-8BDD-AA3367D4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33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D996-7AD3-45B5-9A56-A29DA5D5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logistic curve is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4D38-3F91-454A-9403-A4BF03D4E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this one?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72CD2-410C-4E04-B343-C5CF3090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14EE2-972D-49DE-A14B-2E655F9E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00200"/>
            <a:ext cx="6477000" cy="431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9F6C73-0AD9-419B-A4EB-656A64E5A672}"/>
                  </a:ext>
                </a:extLst>
              </p14:cNvPr>
              <p14:cNvContentPartPr/>
              <p14:nvPr/>
            </p14:nvContentPartPr>
            <p14:xfrm>
              <a:off x="4186209" y="2423601"/>
              <a:ext cx="3527280" cy="2368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9F6C73-0AD9-419B-A4EB-656A64E5A6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7209" y="2414601"/>
                <a:ext cx="3544920" cy="23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768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D996-7AD3-45B5-9A56-A29DA5D5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logistic curve is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4D38-3F91-454A-9403-A4BF03D4E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one?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72CD2-410C-4E04-B343-C5CF3090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14EE2-972D-49DE-A14B-2E655F9E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00200"/>
            <a:ext cx="6477000" cy="431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B9E495-3A23-48EE-B140-5941644B0797}"/>
                  </a:ext>
                </a:extLst>
              </p14:cNvPr>
              <p14:cNvContentPartPr/>
              <p14:nvPr/>
            </p14:nvContentPartPr>
            <p14:xfrm>
              <a:off x="4074249" y="2447361"/>
              <a:ext cx="4438800" cy="2342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B9E495-3A23-48EE-B140-5941644B07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5249" y="2438361"/>
                <a:ext cx="4456440" cy="235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5204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5D996-7AD3-45B5-9A56-A29DA5D5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logistic curve is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4D38-3F91-454A-9403-A4BF03D4E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 this one?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72CD2-410C-4E04-B343-C5CF3090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14EE2-972D-49DE-A14B-2E655F9E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00200"/>
            <a:ext cx="6477000" cy="431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3276C11-7A69-48B8-AE95-5B78F96892C7}"/>
                  </a:ext>
                </a:extLst>
              </p14:cNvPr>
              <p14:cNvContentPartPr/>
              <p14:nvPr/>
            </p14:nvContentPartPr>
            <p14:xfrm>
              <a:off x="4387449" y="2391201"/>
              <a:ext cx="4113000" cy="2404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3276C11-7A69-48B8-AE95-5B78F96892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8449" y="2382201"/>
                <a:ext cx="4130640" cy="24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04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0ADC-D0D3-8BE5-9333-8DFD349B6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337D-B29C-8A1D-2864-6C1700C68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are taking a college-level (upper-division*)  computer science class!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 </a:t>
            </a:r>
            <a:r>
              <a:rPr lang="en-US" dirty="0">
                <a:solidFill>
                  <a:srgbClr val="00B0F0"/>
                </a:solidFill>
              </a:rPr>
              <a:t>proud</a:t>
            </a:r>
            <a:r>
              <a:rPr lang="en-US" dirty="0"/>
              <a:t> of yourself to have the courage to do so!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CC133-3863-D283-61B8-6EC70711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88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32B01-7E20-47AD-AB9B-30FFA347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this toy example: compute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EA3E91-5182-4AC6-B70D-F6DD01863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we trained a logistic regression model,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probabilities of their response variable taking the value 1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for the following two data points (hint: first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=0;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0.5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=−1;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=0.269</m:t>
                    </m:r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T/F: When X is bigger, the probability is higher?</a:t>
                </a:r>
                <a:endParaRPr lang="en-US" b="0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EA3E91-5182-4AC6-B70D-F6DD01863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67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F2FB8-761E-4642-A4B4-2D4696113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A5799C-6D66-4BC8-BAFD-7BAF2AE0CAAB}"/>
                  </a:ext>
                </a:extLst>
              </p14:cNvPr>
              <p14:cNvContentPartPr/>
              <p14:nvPr/>
            </p14:nvContentPartPr>
            <p14:xfrm>
              <a:off x="5116089" y="564561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A5799C-6D66-4BC8-BAFD-7BAF2AE0CA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7089" y="55556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941850A-FAD4-4498-AE19-AB3071D4B77B}"/>
              </a:ext>
            </a:extLst>
          </p:cNvPr>
          <p:cNvGrpSpPr/>
          <p:nvPr/>
        </p:nvGrpSpPr>
        <p:grpSpPr>
          <a:xfrm>
            <a:off x="4756809" y="564561"/>
            <a:ext cx="360" cy="360"/>
            <a:chOff x="4756809" y="56456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2ABB0C5-1AC6-4DC0-8320-0CFE3C17A63A}"/>
                    </a:ext>
                  </a:extLst>
                </p14:cNvPr>
                <p14:cNvContentPartPr/>
                <p14:nvPr/>
              </p14:nvContentPartPr>
              <p14:xfrm>
                <a:off x="4756809" y="564561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2ABB0C5-1AC6-4DC0-8320-0CFE3C17A63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47809" y="55556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389DC08-5E83-49A0-A6FC-C5E29EA05F1E}"/>
                    </a:ext>
                  </a:extLst>
                </p14:cNvPr>
                <p14:cNvContentPartPr/>
                <p14:nvPr/>
              </p14:nvContentPartPr>
              <p14:xfrm>
                <a:off x="4756809" y="564561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389DC08-5E83-49A0-A6FC-C5E29EA05F1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47809" y="55556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178CD5-3E16-4CD2-AAA6-28936D34A300}"/>
              </a:ext>
            </a:extLst>
          </p:cNvPr>
          <p:cNvGrpSpPr/>
          <p:nvPr/>
        </p:nvGrpSpPr>
        <p:grpSpPr>
          <a:xfrm>
            <a:off x="8075289" y="718641"/>
            <a:ext cx="360" cy="360"/>
            <a:chOff x="8075289" y="71864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EA73D5-82D4-4C4E-AA0B-B0918DCD8D59}"/>
                    </a:ext>
                  </a:extLst>
                </p14:cNvPr>
                <p14:cNvContentPartPr/>
                <p14:nvPr/>
              </p14:nvContentPartPr>
              <p14:xfrm>
                <a:off x="8075289" y="718641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EA73D5-82D4-4C4E-AA0B-B0918DCD8D5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6289" y="70964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ADD5E0-2CDF-4F51-A26B-3B933420B2CE}"/>
                    </a:ext>
                  </a:extLst>
                </p14:cNvPr>
                <p14:cNvContentPartPr/>
                <p14:nvPr/>
              </p14:nvContentPartPr>
              <p14:xfrm>
                <a:off x="8075289" y="718641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ADD5E0-2CDF-4F51-A26B-3B933420B2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66289" y="70964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2483A4C-9EE0-4CED-BD43-F4C6049124E1}"/>
                  </a:ext>
                </a:extLst>
              </p14:cNvPr>
              <p14:cNvContentPartPr/>
              <p14:nvPr/>
            </p14:nvContentPartPr>
            <p14:xfrm>
              <a:off x="6637089" y="328401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2483A4C-9EE0-4CED-BD43-F4C6049124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8089" y="31940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A6D55-26FA-4319-A7EC-56D2996CA322}"/>
              </a:ext>
            </a:extLst>
          </p:cNvPr>
          <p:cNvGrpSpPr/>
          <p:nvPr/>
        </p:nvGrpSpPr>
        <p:grpSpPr>
          <a:xfrm>
            <a:off x="6739689" y="534321"/>
            <a:ext cx="360" cy="360"/>
            <a:chOff x="6739689" y="534321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14DA7AC-EB8D-47E6-A28A-A8FA95478F9A}"/>
                    </a:ext>
                  </a:extLst>
                </p14:cNvPr>
                <p14:cNvContentPartPr/>
                <p14:nvPr/>
              </p14:nvContentPartPr>
              <p14:xfrm>
                <a:off x="6739689" y="534321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14DA7AC-EB8D-47E6-A28A-A8FA95478F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30689" y="5253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CC29E2-BB01-468F-8FA0-EED14545F947}"/>
                    </a:ext>
                  </a:extLst>
                </p14:cNvPr>
                <p14:cNvContentPartPr/>
                <p14:nvPr/>
              </p14:nvContentPartPr>
              <p14:xfrm>
                <a:off x="6739689" y="534321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CC29E2-BB01-468F-8FA0-EED14545F94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30689" y="52532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B9CEDB5-A278-4D74-AE36-142805C3656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0790" y="5918103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E5E01FA-2BE4-4B10-B46C-E5AF0A5C9F95}"/>
              </a:ext>
            </a:extLst>
          </p:cNvPr>
          <p:cNvSpPr/>
          <p:nvPr/>
        </p:nvSpPr>
        <p:spPr>
          <a:xfrm>
            <a:off x="2435771" y="4061224"/>
            <a:ext cx="6455979" cy="5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9890EF-3435-5E16-BC6F-2F82D4314650}"/>
              </a:ext>
            </a:extLst>
          </p:cNvPr>
          <p:cNvSpPr/>
          <p:nvPr/>
        </p:nvSpPr>
        <p:spPr>
          <a:xfrm>
            <a:off x="1970688" y="4713037"/>
            <a:ext cx="7239000" cy="435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2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89B5-F91E-4185-8C7F-877E7289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prediction is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040D446-273F-4598-B283-CFAB0CA491F4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143000" y="1143000"/>
              <a:ext cx="4419598" cy="2435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9799">
                      <a:extLst>
                        <a:ext uri="{9D8B030D-6E8A-4147-A177-3AD203B41FA5}">
                          <a16:colId xmlns:a16="http://schemas.microsoft.com/office/drawing/2014/main" val="1968815491"/>
                        </a:ext>
                      </a:extLst>
                    </a:gridCol>
                    <a:gridCol w="2209799">
                      <a:extLst>
                        <a:ext uri="{9D8B030D-6E8A-4147-A177-3AD203B41FA5}">
                          <a16:colId xmlns:a16="http://schemas.microsoft.com/office/drawing/2014/main" val="1218095034"/>
                        </a:ext>
                      </a:extLst>
                    </a:gridCol>
                  </a:tblGrid>
                  <a:tr h="487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Observed 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P for Y=1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53278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320953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277216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0440595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690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040D446-273F-4598-B283-CFAB0CA491F4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143000" y="1143000"/>
              <a:ext cx="4419598" cy="2435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9799">
                      <a:extLst>
                        <a:ext uri="{9D8B030D-6E8A-4147-A177-3AD203B41FA5}">
                          <a16:colId xmlns:a16="http://schemas.microsoft.com/office/drawing/2014/main" val="1968815491"/>
                        </a:ext>
                      </a:extLst>
                    </a:gridCol>
                    <a:gridCol w="2209799">
                      <a:extLst>
                        <a:ext uri="{9D8B030D-6E8A-4147-A177-3AD203B41FA5}">
                          <a16:colId xmlns:a16="http://schemas.microsoft.com/office/drawing/2014/main" val="1218095034"/>
                        </a:ext>
                      </a:extLst>
                    </a:gridCol>
                  </a:tblGrid>
                  <a:tr h="487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Observed 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P for Y=1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53278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5" t="-106250" r="-101102" b="-30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75" t="-106250" r="-1102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4320953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5" t="-203704" r="-10110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75" t="-203704" r="-110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277216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5" t="-307500" r="-101102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75" t="-307500" r="-110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440595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5" t="-407500" r="-101102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75" t="-407500" r="-1102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6901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75219-6734-4E70-8B24-969E2080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512DBB0-146E-442A-8F10-5124775A3B5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42542" y="1143000"/>
              <a:ext cx="4419598" cy="2435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9799">
                      <a:extLst>
                        <a:ext uri="{9D8B030D-6E8A-4147-A177-3AD203B41FA5}">
                          <a16:colId xmlns:a16="http://schemas.microsoft.com/office/drawing/2014/main" val="1968815491"/>
                        </a:ext>
                      </a:extLst>
                    </a:gridCol>
                    <a:gridCol w="2209799">
                      <a:extLst>
                        <a:ext uri="{9D8B030D-6E8A-4147-A177-3AD203B41FA5}">
                          <a16:colId xmlns:a16="http://schemas.microsoft.com/office/drawing/2014/main" val="1218095034"/>
                        </a:ext>
                      </a:extLst>
                    </a:gridCol>
                  </a:tblGrid>
                  <a:tr h="487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Observed 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P for Y=1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53278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320953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277216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0440595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690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512DBB0-146E-442A-8F10-5124775A3B5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42542" y="1143000"/>
              <a:ext cx="4419598" cy="2435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9799">
                      <a:extLst>
                        <a:ext uri="{9D8B030D-6E8A-4147-A177-3AD203B41FA5}">
                          <a16:colId xmlns:a16="http://schemas.microsoft.com/office/drawing/2014/main" val="1968815491"/>
                        </a:ext>
                      </a:extLst>
                    </a:gridCol>
                    <a:gridCol w="2209799">
                      <a:extLst>
                        <a:ext uri="{9D8B030D-6E8A-4147-A177-3AD203B41FA5}">
                          <a16:colId xmlns:a16="http://schemas.microsoft.com/office/drawing/2014/main" val="1218095034"/>
                        </a:ext>
                      </a:extLst>
                    </a:gridCol>
                  </a:tblGrid>
                  <a:tr h="487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Observed 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P for Y=1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53278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5" t="-106250" r="-101102" b="-30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75" t="-106250" r="-1102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4320953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5" t="-203704" r="-10110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75" t="-203704" r="-110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277216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5" t="-307500" r="-101102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75" t="-307500" r="-110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440595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5" t="-407500" r="-101102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75" t="-407500" r="-1102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6901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258617F-5DAB-C84A-7F96-7ABD998441E4}"/>
              </a:ext>
            </a:extLst>
          </p:cNvPr>
          <p:cNvSpPr txBox="1"/>
          <p:nvPr/>
        </p:nvSpPr>
        <p:spPr>
          <a:xfrm>
            <a:off x="1136430" y="3886200"/>
            <a:ext cx="9919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to quantify our intuition?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292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9FA2C-E07C-0D48-AD3B-5635088A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and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EE784-2939-18FD-F47B-EE92CAB68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Independent</a:t>
            </a:r>
          </a:p>
          <a:p>
            <a:pPr lvl="1"/>
            <a:r>
              <a:rPr lang="en-US" dirty="0"/>
              <a:t>Now let’s consider tossing coins: you toss a coin, then the second, then the third, … Those outcomes will not affect each other.  </a:t>
            </a:r>
          </a:p>
          <a:p>
            <a:r>
              <a:rPr lang="en-US" dirty="0"/>
              <a:t>Likelihood</a:t>
            </a:r>
          </a:p>
          <a:p>
            <a:pPr lvl="1"/>
            <a:r>
              <a:rPr lang="en-US" dirty="0"/>
              <a:t>A fancy terminology to say the probability to observe a collection of data points</a:t>
            </a:r>
          </a:p>
          <a:p>
            <a:pPr lvl="1"/>
            <a:r>
              <a:rPr lang="en-US" dirty="0"/>
              <a:t>Assuming those data points are generated independently, it’s the product of all the probabilities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35A84-CD9C-925B-A457-263CCD5B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288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89B5-F91E-4185-8C7F-877E7289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prediction is better?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040D446-273F-4598-B283-CFAB0CA491F4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143000" y="1143000"/>
              <a:ext cx="4419598" cy="2435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9799">
                      <a:extLst>
                        <a:ext uri="{9D8B030D-6E8A-4147-A177-3AD203B41FA5}">
                          <a16:colId xmlns:a16="http://schemas.microsoft.com/office/drawing/2014/main" val="1968815491"/>
                        </a:ext>
                      </a:extLst>
                    </a:gridCol>
                    <a:gridCol w="2209799">
                      <a:extLst>
                        <a:ext uri="{9D8B030D-6E8A-4147-A177-3AD203B41FA5}">
                          <a16:colId xmlns:a16="http://schemas.microsoft.com/office/drawing/2014/main" val="1218095034"/>
                        </a:ext>
                      </a:extLst>
                    </a:gridCol>
                  </a:tblGrid>
                  <a:tr h="487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Observed 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P for Y=1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53278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320953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277216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0440595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690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4040D446-273F-4598-B283-CFAB0CA491F4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143000" y="1143000"/>
              <a:ext cx="4419598" cy="2435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9799">
                      <a:extLst>
                        <a:ext uri="{9D8B030D-6E8A-4147-A177-3AD203B41FA5}">
                          <a16:colId xmlns:a16="http://schemas.microsoft.com/office/drawing/2014/main" val="1968815491"/>
                        </a:ext>
                      </a:extLst>
                    </a:gridCol>
                    <a:gridCol w="2209799">
                      <a:extLst>
                        <a:ext uri="{9D8B030D-6E8A-4147-A177-3AD203B41FA5}">
                          <a16:colId xmlns:a16="http://schemas.microsoft.com/office/drawing/2014/main" val="1218095034"/>
                        </a:ext>
                      </a:extLst>
                    </a:gridCol>
                  </a:tblGrid>
                  <a:tr h="487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Observed 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P for Y=1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53278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5" t="-106250" r="-101102" b="-30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75" t="-106250" r="-1102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4320953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5" t="-203704" r="-10110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75" t="-203704" r="-110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277216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5" t="-307500" r="-101102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75" t="-307500" r="-110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440595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5" t="-407500" r="-101102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75" t="-407500" r="-1102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6901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75219-6734-4E70-8B24-969E2080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512DBB0-146E-442A-8F10-5124775A3B5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42542" y="1143000"/>
              <a:ext cx="4419598" cy="2435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9799">
                      <a:extLst>
                        <a:ext uri="{9D8B030D-6E8A-4147-A177-3AD203B41FA5}">
                          <a16:colId xmlns:a16="http://schemas.microsoft.com/office/drawing/2014/main" val="1968815491"/>
                        </a:ext>
                      </a:extLst>
                    </a:gridCol>
                    <a:gridCol w="2209799">
                      <a:extLst>
                        <a:ext uri="{9D8B030D-6E8A-4147-A177-3AD203B41FA5}">
                          <a16:colId xmlns:a16="http://schemas.microsoft.com/office/drawing/2014/main" val="1218095034"/>
                        </a:ext>
                      </a:extLst>
                    </a:gridCol>
                  </a:tblGrid>
                  <a:tr h="487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Observed 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P for Y=1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53278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320953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=0.8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4277216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0440595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690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512DBB0-146E-442A-8F10-5124775A3B5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642542" y="1143000"/>
              <a:ext cx="4419598" cy="24357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09799">
                      <a:extLst>
                        <a:ext uri="{9D8B030D-6E8A-4147-A177-3AD203B41FA5}">
                          <a16:colId xmlns:a16="http://schemas.microsoft.com/office/drawing/2014/main" val="1968815491"/>
                        </a:ext>
                      </a:extLst>
                    </a:gridCol>
                    <a:gridCol w="2209799">
                      <a:extLst>
                        <a:ext uri="{9D8B030D-6E8A-4147-A177-3AD203B41FA5}">
                          <a16:colId xmlns:a16="http://schemas.microsoft.com/office/drawing/2014/main" val="1218095034"/>
                        </a:ext>
                      </a:extLst>
                    </a:gridCol>
                  </a:tblGrid>
                  <a:tr h="487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Observed 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Predicted P for Y=1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653278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5" t="-106250" r="-101102" b="-30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75" t="-106250" r="-1102" b="-30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4320953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5" t="-203704" r="-10110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75" t="-203704" r="-1102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2772160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5" t="-307500" r="-101102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75" t="-307500" r="-110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0440595"/>
                      </a:ext>
                    </a:extLst>
                  </a:tr>
                  <a:tr h="4871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5" t="-407500" r="-101102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275" t="-407500" r="-1102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6901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EB64E4-3966-4C54-9584-069D9F493A97}"/>
                  </a:ext>
                </a:extLst>
              </p:cNvPr>
              <p:cNvSpPr txBox="1"/>
              <p:nvPr/>
            </p:nvSpPr>
            <p:spPr>
              <a:xfrm>
                <a:off x="1136430" y="3886200"/>
                <a:ext cx="991914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to quantify our intuition?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likelihood</a:t>
                </a:r>
                <a:r>
                  <a:rPr lang="en-US" sz="2400" dirty="0"/>
                  <a:t> of the dataset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Product of probabilities of observing each data point’s outcome label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Likelihood of left table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=0.8×0.2×0.2×0.8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=0.0256</m:t>
                    </m:r>
                  </m:oMath>
                </a14:m>
                <a:endParaRPr lang="en-US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Likelihood of right table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=0.8×0.8×0.8×0.8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=0.4096</m:t>
                    </m:r>
                  </m:oMath>
                </a14:m>
                <a:endParaRPr lang="en-US" sz="24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EB64E4-3966-4C54-9584-069D9F493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30" y="3886200"/>
                <a:ext cx="9919140" cy="3046988"/>
              </a:xfrm>
              <a:prstGeom prst="rect">
                <a:avLst/>
              </a:prstGeom>
              <a:blipFill>
                <a:blip r:embed="rId5"/>
                <a:stretch>
                  <a:fillRect l="-799" t="-1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55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0E721-9E3A-4F64-A868-7CB2ACCA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logic behind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15B3D-AE2D-4964-AF4D-93B87D6012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Different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give us different predicted probability for each data point</a:t>
                </a:r>
              </a:p>
              <a:p>
                <a:r>
                  <a:rPr lang="en-US" dirty="0"/>
                  <a:t>Based on the predicted probability (of Y = 1), we can compute the likelihood of that dataset, which is a product of </a:t>
                </a:r>
                <a:r>
                  <a:rPr lang="en-US" sz="3600" dirty="0"/>
                  <a:t>probabilities of observing each data point’s outcome label</a:t>
                </a:r>
              </a:p>
              <a:p>
                <a:r>
                  <a:rPr lang="en-US" dirty="0"/>
                  <a:t>We want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such that the likelihood is </a:t>
                </a:r>
                <a:r>
                  <a:rPr lang="en-US" b="1" dirty="0"/>
                  <a:t>maximized</a:t>
                </a:r>
              </a:p>
              <a:p>
                <a:pPr lvl="1"/>
                <a:r>
                  <a:rPr lang="en-US" dirty="0"/>
                  <a:t>E.g., gradient ascent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D15B3D-AE2D-4964-AF4D-93B87D6012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67" t="-1829" b="-2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CBC1A-B608-4CCB-A871-9051DBB9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28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F7BA5-B374-C6F5-7A24-5461166D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Bernoulli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B7BC4-23FB-8D53-4EE0-D4FE0D83FF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   1−</m:t>
                    </m:r>
                    <m:r>
                      <a:rPr lang="en-US" sz="3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𝑌</m:t>
                            </m:r>
                            <m: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sz="3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sz="3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(1−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𝑝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(1−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0B7BC4-23FB-8D53-4EE0-D4FE0D83F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0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57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From Likelihood function to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702267" y="1117672"/>
            <a:ext cx="7755934" cy="5740328"/>
          </a:xfrm>
        </p:spPr>
        <p:txBody>
          <a:bodyPr>
            <a:normAutofit/>
          </a:bodyPr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Loss function: negative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19222" y="1706524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2" y="1706524"/>
                <a:ext cx="6314934" cy="512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95400" y="3253406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253406"/>
                <a:ext cx="8314648" cy="1195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829614" y="5055703"/>
                <a:ext cx="10932095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14" y="5055703"/>
                <a:ext cx="10932095" cy="1195007"/>
              </a:xfrm>
              <a:prstGeom prst="rect">
                <a:avLst/>
              </a:prstGeom>
              <a:blipFill>
                <a:blip r:embed="rId5"/>
                <a:stretch>
                  <a:fillRect t="-145833" b="-20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36B4D-14F0-4FBE-963E-E3005E828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939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72800" cy="346749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How do we minimize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So how do we determine the parameter estimates?  Through an iterative approach (we will talk about this </a:t>
            </a:r>
            <a:r>
              <a:rPr lang="en-US" sz="2400" i="1" dirty="0"/>
              <a:t>at length </a:t>
            </a:r>
            <a:r>
              <a:rPr lang="en-US" sz="2400" dirty="0"/>
              <a:t>in future lectures).</a:t>
            </a:r>
          </a:p>
          <a:p>
            <a:pPr lvl="1">
              <a:spcAft>
                <a:spcPts val="1200"/>
              </a:spcAft>
            </a:pPr>
            <a:r>
              <a:rPr lang="en-US" sz="2800" dirty="0"/>
              <a:t>E.g.,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8600" y="1105494"/>
                <a:ext cx="11811000" cy="1547218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9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b="0" i="1" smtClean="0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b="0" i="1" smtClean="0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b="0" i="1" smtClean="0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900" b="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b="0" i="1" smtClean="0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b="0" i="1" smtClean="0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b="0" i="1" smtClean="0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900" b="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9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𝛽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𝛽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105494"/>
                <a:ext cx="11811000" cy="154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A28651-7455-4EC8-AEA9-F86F07273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6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DF88C-E968-490C-B637-8709A479B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725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8D213-3F69-AF4B-BC7C-A7703167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1" y="989012"/>
            <a:ext cx="7319963" cy="4879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AC4DDF-7E02-0B40-B6FD-5A0E6EBC3C05}"/>
                  </a:ext>
                </a:extLst>
              </p:cNvPr>
              <p:cNvSpPr/>
              <p:nvPr/>
            </p:nvSpPr>
            <p:spPr>
              <a:xfrm>
                <a:off x="4668696" y="5897244"/>
                <a:ext cx="38352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3,   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=−0.043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4AC4DDF-7E02-0B40-B6FD-5A0E6EBC3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696" y="5897244"/>
                <a:ext cx="3835281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6651B-9E0F-402F-B93C-D9225F279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0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B5C1-DB40-46A7-B768-8CD4973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75B5-5D8A-4609-B6EB-617D6288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learned how to predict numerical </a:t>
            </a:r>
            <a:r>
              <a:rPr lang="en-US" dirty="0">
                <a:solidFill>
                  <a:srgbClr val="00B0F0"/>
                </a:solidFill>
              </a:rPr>
              <a:t>response variable (also known as target variable)</a:t>
            </a:r>
          </a:p>
          <a:p>
            <a:pPr lvl="1"/>
            <a:r>
              <a:rPr lang="en-US" dirty="0"/>
              <a:t>Using linear regression and its variants</a:t>
            </a:r>
          </a:p>
          <a:p>
            <a:r>
              <a:rPr lang="en-US" dirty="0"/>
              <a:t>We learned how to evaluate and select models</a:t>
            </a:r>
          </a:p>
          <a:p>
            <a:r>
              <a:rPr lang="en-US" dirty="0"/>
              <a:t>We learned a model is a trade-off between bias and variance</a:t>
            </a:r>
          </a:p>
          <a:p>
            <a:r>
              <a:rPr lang="en-US" dirty="0"/>
              <a:t>We learned how to add regularization to avoid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E98CB-B726-42B0-ACE9-FE54753C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40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077812"/>
            <a:ext cx="11582424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6" y="2133383"/>
            <a:ext cx="8958814" cy="3766126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4807527" y="2759464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C32D6-0CDE-40C2-80B6-1C830595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3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 anchor="ctr">
            <a:normAutofit/>
          </a:bodyPr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06400" y="1295400"/>
                <a:ext cx="5486400" cy="51816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Answer some questions: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Write down the logistic regression model.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		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Estimate the probability of heart disease for someone with </a:t>
                </a:r>
                <a:r>
                  <a:rPr lang="en-US" dirty="0" err="1"/>
                  <a:t>MaxHR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200? 		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If we were to use this model purely for classification, how would we do so? 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06400" y="1295400"/>
                <a:ext cx="5486400" cy="5181600"/>
              </a:xfrm>
              <a:blipFill>
                <a:blip r:embed="rId3"/>
                <a:stretch>
                  <a:fillRect l="-1556" t="-1176" r="-2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1A9463A-21FD-4B82-868A-E8FBDE3F0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42516"/>
            <a:ext cx="5486400" cy="4087367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6864E2-66BC-416F-B11F-8EC8251D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528816"/>
            <a:ext cx="609600" cy="32918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9913601-2E22-4589-A394-4D3650FFD697}" type="slidenum">
              <a:rPr lang="en-US" smtClean="0">
                <a:solidFill>
                  <a:prstClr val="black"/>
                </a:solidFill>
              </a:rPr>
              <a:pPr>
                <a:spcAft>
                  <a:spcPts val="600"/>
                </a:spcAft>
              </a:pPr>
              <a:t>51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E7F78-4AAE-41EE-981B-82BD41D17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184002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3750D-5ECC-4B5C-BB12-B7F482A7C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662" y="1295400"/>
            <a:ext cx="4535338" cy="7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3532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1" y="1219200"/>
                <a:ext cx="10972800" cy="5334000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219200"/>
                <a:ext cx="10972800" cy="5334000"/>
              </a:xfrm>
              <a:blipFill>
                <a:blip r:embed="rId2"/>
                <a:stretch>
                  <a:fillRect l="-500"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E4E4F-781B-4023-A9D0-D7F4061FB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4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C003B2-79D2-584C-BED4-CECE1465FAF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35CFE-C1E4-04B0-A332-84924980405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233D37-52E6-70AC-F290-59243FF9526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EFDFAD-2CFA-AD13-B81B-37A97E653ED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755F40-3E3C-CE20-E3A8-F9A7EA04D75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159BE0-7898-1D76-63A4-2E456479232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1287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Classification: Categorical Response Variable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and Simple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Responses and Multiclass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3501691-B8ED-421D-8123-F4797E4860C3}"/>
              </a:ext>
            </a:extLst>
          </p:cNvPr>
          <p:cNvSpPr/>
          <p:nvPr/>
        </p:nvSpPr>
        <p:spPr>
          <a:xfrm rot="3603157">
            <a:off x="5972352" y="246807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C230A-7021-4076-BBAF-D249CAD8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1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It is simple to illustrate examples in logistic regression when there is just one predictor variable.  </a:t>
            </a:r>
          </a:p>
          <a:p>
            <a:r>
              <a:rPr lang="en-US" sz="2800" dirty="0"/>
              <a:t>But the approach ‘easily’ generalizes to the situation where there are multiple predictors.	 	 </a:t>
            </a:r>
          </a:p>
          <a:p>
            <a:r>
              <a:rPr lang="en-US" sz="2800" dirty="0"/>
              <a:t>A lot of the same details as linear regression apply to logistic regression. Interactions can be considered. So is overfitting.  Etc...	 	 </a:t>
            </a:r>
          </a:p>
          <a:p>
            <a:r>
              <a:rPr lang="en-US" sz="2800" dirty="0"/>
              <a:t>So how do we correct for such problems? </a:t>
            </a:r>
          </a:p>
          <a:p>
            <a:r>
              <a:rPr lang="en-US" sz="2800" dirty="0"/>
              <a:t>Regularization and checking through train, test, and cross-validation!</a:t>
            </a:r>
          </a:p>
          <a:p>
            <a:r>
              <a:rPr lang="en-US" sz="2800" dirty="0"/>
              <a:t>We will get into the details of this, along with other extensions of 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D8C1C-D2B2-447C-9158-1B41B1A1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527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76" y="1772347"/>
            <a:ext cx="5343386" cy="49674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98060-6D5F-4FD3-9EAC-88DE406C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0153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0" t="-914" r="-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892C-DAAB-4088-8FC4-FE587AB0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79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C6AE-12EF-1E48-9AB7-352D25FA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9EA66E-14F7-BE43-9F0F-D46397BE1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445" y="983807"/>
            <a:ext cx="7004732" cy="54169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BB55B-A6B2-8641-A808-C6EC7789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95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0730" y="1143000"/>
                <a:ext cx="10972800" cy="514684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gradient descent.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30" y="1143000"/>
                <a:ext cx="10972800" cy="5146842"/>
              </a:xfrm>
              <a:blipFill>
                <a:blip r:embed="rId2"/>
                <a:stretch>
                  <a:fillRect l="-500" t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336F4-F2CB-4452-8557-13151BFB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4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2AB8-DEFD-4E72-BB5B-B6E0C6C2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2AB0E-D0E4-4170-89EF-A22C5FCE8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from numerical prediction to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DA82F-8646-4690-9C4D-F78D6304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788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For single logistic regression, we have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584714"/>
            <a:ext cx="6028475" cy="19380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AEBDF-976C-40B2-8E14-530F74A6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9782B-B035-A7D9-22FF-C5069DFB3A72}"/>
              </a:ext>
            </a:extLst>
          </p:cNvPr>
          <p:cNvSpPr txBox="1"/>
          <p:nvPr/>
        </p:nvSpPr>
        <p:spPr>
          <a:xfrm>
            <a:off x="91440" y="4230557"/>
            <a:ext cx="278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“hat” notation means “our estimated value of” </a:t>
            </a:r>
          </a:p>
        </p:txBody>
      </p:sp>
    </p:spTree>
    <p:extLst>
      <p:ext uri="{BB962C8B-B14F-4D97-AF65-F5344CB8AC3E}">
        <p14:creationId xmlns:p14="http://schemas.microsoft.com/office/powerpoint/2010/main" val="17449388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0D51C-B01A-4D4B-B739-BCE86819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678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11244469" cy="3084786"/>
          </a:xfrm>
        </p:spPr>
        <p:txBody>
          <a:bodyPr>
            <a:normAutofit/>
          </a:bodyPr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800" dirty="0"/>
              <a:t>Just like in linear regression, interaction terms can be considered in logistic regression.  An </a:t>
            </a:r>
            <a:r>
              <a:rPr lang="en-US" sz="2800" b="1" dirty="0"/>
              <a:t>interaction terms</a:t>
            </a:r>
            <a:r>
              <a:rPr lang="en-US" sz="2800" dirty="0"/>
              <a:t> is incorporated into the model the same way, and the interpretation is very similar (on the log-odds scale of the response of course).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FDF07-F5E7-417E-8379-DE633A3C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15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3" y="1622388"/>
            <a:ext cx="9246501" cy="45017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5587C-D3BE-4377-9250-F82FC88F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167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350C50-0D0C-1E00-E8EA-028FC80AB36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22387-793E-91F9-FC73-1C42BD560A2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375D8F-4E4F-F7EE-AD05-D6689D3EA24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54BF43-58A4-E60B-AC4E-CD9A60D0F91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BF5240-7ECF-BC84-6701-0696BBB287E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E6C6B2-9E96-98CF-388E-B9B2EEDD563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452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Classification: Categorical Response Variable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and Simple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Responses and Multiclass Logistic Regression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3501691-B8ED-421D-8123-F4797E4860C3}"/>
              </a:ext>
            </a:extLst>
          </p:cNvPr>
          <p:cNvSpPr/>
          <p:nvPr/>
        </p:nvSpPr>
        <p:spPr>
          <a:xfrm rot="3603157">
            <a:off x="5565079" y="3242442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6EC81-CD50-4553-91E7-2152A95F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83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Decision boundary of Logistic regression is the set of all points </a:t>
                </a:r>
                <a:r>
                  <a:rPr lang="en-US" sz="2400" b="1" i="1" dirty="0"/>
                  <a:t>𝑥</a:t>
                </a:r>
                <a:r>
                  <a:rPr lang="en-US" sz="2400" dirty="0"/>
                  <a:t>  that satisfy ℙ(𝑦=1|</a:t>
                </a:r>
                <a:r>
                  <a:rPr lang="en-US" sz="2400" b="1" i="1" dirty="0"/>
                  <a:t>𝑥</a:t>
                </a:r>
                <a:r>
                  <a:rPr lang="en-US" sz="2400" dirty="0"/>
                  <a:t>)=ℙ(𝑦=0|</a:t>
                </a:r>
                <a:r>
                  <a:rPr lang="en-US" sz="2400" b="1" i="1" dirty="0"/>
                  <a:t>𝑥</a:t>
                </a:r>
                <a:r>
                  <a:rPr lang="en-US" sz="2400" dirty="0"/>
                  <a:t>)=1/2.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00" t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8602C329-846D-A44D-95D3-14E8CB2C1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650911"/>
            <a:ext cx="4163600" cy="3076093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E1445-B93F-4E0B-B3FF-4D8EF488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A 2-D plot with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(a more powerful model than logistic regression)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8" t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3872" y="2568089"/>
            <a:ext cx="5723414" cy="342280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ADD11-9036-47E5-8990-FD32D04C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86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9965-180D-A04C-A354-BEE8A1065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6AC331-DA79-174E-B63C-B32996DAA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029" y="983807"/>
            <a:ext cx="5628288" cy="56282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4956B-E295-124A-AF9B-CB05D977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7F067F-822E-B349-97A3-DBFF219EF8A7}"/>
              </a:ext>
            </a:extLst>
          </p:cNvPr>
          <p:cNvSpPr/>
          <p:nvPr/>
        </p:nvSpPr>
        <p:spPr>
          <a:xfrm>
            <a:off x="4824252" y="1166644"/>
            <a:ext cx="1686910" cy="2837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8A7F06-0725-884F-BA97-C31A1C44440D}"/>
              </a:ext>
            </a:extLst>
          </p:cNvPr>
          <p:cNvSpPr/>
          <p:nvPr/>
        </p:nvSpPr>
        <p:spPr>
          <a:xfrm>
            <a:off x="4771700" y="6441472"/>
            <a:ext cx="1686910" cy="2837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019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A939A-E982-437B-B60C-2D8E3F68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12A69-F405-4E9E-8E41-878CC3030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Q: in the simple logistic regression case, what is the decision boundary?</a:t>
                </a:r>
              </a:p>
              <a:p>
                <a:pPr lvl="1"/>
                <a:r>
                  <a:rPr lang="en-US" dirty="0"/>
                  <a:t>Goal: want to find x such that P(Y=1|x) = 0.5, </a:t>
                </a:r>
              </a:p>
              <a:p>
                <a:pPr lvl="1"/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=8)</a:t>
                </a:r>
              </a:p>
              <a:p>
                <a:pPr lvl="1"/>
                <a:r>
                  <a:rPr lang="en-US" dirty="0"/>
                  <a:t>=&gt;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., 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12A69-F405-4E9E-8E41-878CC3030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67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83A3E-2EC9-4817-A7E6-9819DF46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69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485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Classification: </a:t>
            </a:r>
            <a:r>
              <a:rPr lang="en-US" dirty="0">
                <a:solidFill>
                  <a:srgbClr val="00B0F0"/>
                </a:solidFill>
              </a:rPr>
              <a:t>Categorical</a:t>
            </a:r>
            <a:r>
              <a:rPr lang="en-US" dirty="0"/>
              <a:t> Response Variable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and Simple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Responses and Multiclass Logistic Regression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3501691-B8ED-421D-8123-F4797E4860C3}"/>
              </a:ext>
            </a:extLst>
          </p:cNvPr>
          <p:cNvSpPr/>
          <p:nvPr/>
        </p:nvSpPr>
        <p:spPr>
          <a:xfrm rot="3603157">
            <a:off x="8697875" y="996062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80BA5-473F-4974-BECD-2F35C3CB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BC7EA-FE02-48B6-97E9-75DB3B4B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44FEC-147A-43A5-9DE9-DBE50F7AC0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would be the decision boundary when we have two predictors</a:t>
                </a:r>
              </a:p>
              <a:p>
                <a:pPr lvl="1"/>
                <a:r>
                  <a:rPr lang="en-US" dirty="0"/>
                  <a:t>Goal: want to find x such that P(Y=1|x) = 0.5, </a:t>
                </a:r>
              </a:p>
              <a:p>
                <a:pPr lvl="1"/>
                <a:r>
                  <a:rPr lang="en-US" dirty="0"/>
                  <a:t>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4,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=8,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=4)</a:t>
                </a:r>
              </a:p>
              <a:p>
                <a:pPr lvl="1"/>
                <a:r>
                  <a:rPr lang="en-US" dirty="0"/>
                  <a:t>=&gt;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4+8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=&gt;x2 = -2x1-1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244FEC-147A-43A5-9DE9-DBE50F7AC0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67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B45BD-87DC-4644-B29A-6AFB45C9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70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D93F6-6C2B-A089-AFCE-41C16484F9C8}"/>
              </a:ext>
            </a:extLst>
          </p:cNvPr>
          <p:cNvSpPr txBox="1"/>
          <p:nvPr/>
        </p:nvSpPr>
        <p:spPr>
          <a:xfrm>
            <a:off x="1132114" y="4946468"/>
            <a:ext cx="294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</a:rPr>
              <a:t>A</a:t>
            </a:r>
            <a:r>
              <a:rPr lang="zh-CN" altLang="en-US" sz="2800" dirty="0">
                <a:solidFill>
                  <a:srgbClr val="00B0F0"/>
                </a:solidFill>
              </a:rPr>
              <a:t> </a:t>
            </a:r>
            <a:r>
              <a:rPr lang="en-US" altLang="zh-CN" sz="2800" dirty="0">
                <a:solidFill>
                  <a:srgbClr val="00B0F0"/>
                </a:solidFill>
              </a:rPr>
              <a:t>function</a:t>
            </a:r>
            <a:r>
              <a:rPr lang="zh-CN" altLang="en-US" sz="2800" dirty="0">
                <a:solidFill>
                  <a:srgbClr val="00B0F0"/>
                </a:solidFill>
              </a:rPr>
              <a:t> </a:t>
            </a:r>
            <a:r>
              <a:rPr lang="en-US" altLang="zh-CN" sz="2800" dirty="0">
                <a:solidFill>
                  <a:srgbClr val="00B0F0"/>
                </a:solidFill>
              </a:rPr>
              <a:t>of</a:t>
            </a:r>
            <a:r>
              <a:rPr lang="zh-CN" altLang="en-US" sz="2800" dirty="0">
                <a:solidFill>
                  <a:srgbClr val="00B0F0"/>
                </a:solidFill>
              </a:rPr>
              <a:t> </a:t>
            </a:r>
            <a:r>
              <a:rPr lang="en-US" altLang="zh-CN" sz="2800" dirty="0">
                <a:solidFill>
                  <a:srgbClr val="00B0F0"/>
                </a:solidFill>
              </a:rPr>
              <a:t>a</a:t>
            </a:r>
            <a:r>
              <a:rPr lang="zh-CN" altLang="en-US" sz="2800" dirty="0">
                <a:solidFill>
                  <a:srgbClr val="00B0F0"/>
                </a:solidFill>
              </a:rPr>
              <a:t> </a:t>
            </a:r>
            <a:r>
              <a:rPr lang="en-US" altLang="zh-CN" sz="2800" dirty="0">
                <a:solidFill>
                  <a:srgbClr val="00B0F0"/>
                </a:solidFill>
              </a:rPr>
              <a:t>line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5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385" y="990600"/>
            <a:ext cx="5262307" cy="531032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C47E2-A72D-4D01-A94B-1516CB76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71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A1F5A-91F3-8EBA-EA33-E8EEA01BD37D}"/>
              </a:ext>
            </a:extLst>
          </p:cNvPr>
          <p:cNvSpPr txBox="1"/>
          <p:nvPr/>
        </p:nvSpPr>
        <p:spPr>
          <a:xfrm flipH="1">
            <a:off x="1676400" y="6185364"/>
            <a:ext cx="929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Question: how can we get such decision boundary (black one) using logistic regression?</a:t>
            </a:r>
          </a:p>
        </p:txBody>
      </p:sp>
    </p:spTree>
    <p:extLst>
      <p:ext uri="{BB962C8B-B14F-4D97-AF65-F5344CB8AC3E}">
        <p14:creationId xmlns:p14="http://schemas.microsoft.com/office/powerpoint/2010/main" val="1228548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CB20B-E3A4-164A-3EFA-5B99E62488A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516EE-63DF-7884-0D77-8A0CD75C0CB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11A43F-8101-7C8D-3DDB-85CB86B92F3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290D6A-BBD1-7CD6-823A-404058701C9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473567-FD4C-52F1-313B-8E7E05A75559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1471E9-9790-3977-6D45-54D144883A9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1555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Classification: Categorical Response Variable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and Simple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Responses and Multiclass Logistic Regression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3501691-B8ED-421D-8123-F4797E4860C3}"/>
              </a:ext>
            </a:extLst>
          </p:cNvPr>
          <p:cNvSpPr/>
          <p:nvPr/>
        </p:nvSpPr>
        <p:spPr>
          <a:xfrm rot="3603157">
            <a:off x="10239703" y="3931636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9BA1D-4334-4B76-9F94-D8DB0933F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73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62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for predicting more than 2 Classes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868040"/>
          </a:xfrm>
        </p:spPr>
        <p:txBody>
          <a:bodyPr/>
          <a:lstStyle/>
          <a:p>
            <a:r>
              <a:rPr lang="en-US" sz="2800" dirty="0"/>
              <a:t>Multinomial logistic regression. </a:t>
            </a:r>
            <a:endParaRPr lang="en-US" sz="3200" dirty="0"/>
          </a:p>
          <a:p>
            <a:pPr lvl="1"/>
            <a:r>
              <a:rPr lang="en-US" sz="2200" dirty="0"/>
              <a:t>An extensions to standard logistic regression when the response variable </a:t>
            </a:r>
            <a:r>
              <a:rPr lang="en-US" sz="2200" i="1" dirty="0"/>
              <a:t>Y</a:t>
            </a:r>
            <a:r>
              <a:rPr lang="en-US" sz="2200" dirty="0"/>
              <a:t> has more than 2 categories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80E3-D1F7-4741-A5ED-59F31E5A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74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961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1353" y="1206333"/>
                <a:ext cx="11009293" cy="4717433"/>
              </a:xfrm>
            </p:spPr>
            <p:txBody>
              <a:bodyPr/>
              <a:lstStyle/>
              <a:p>
                <a:r>
                  <a:rPr lang="en-US" sz="2600" dirty="0"/>
                  <a:t>One of the classes is chosen as the </a:t>
                </a:r>
                <a:r>
                  <a:rPr lang="en-US" sz="2600" i="1" dirty="0"/>
                  <a:t>baseline group</a:t>
                </a:r>
                <a:r>
                  <a:rPr lang="en-US" sz="2600" dirty="0"/>
                  <a:t>, and the other </a:t>
                </a:r>
                <a:r>
                  <a:rPr lang="en-US" sz="2600" i="1" dirty="0"/>
                  <a:t>K</a:t>
                </a:r>
                <a:r>
                  <a:rPr lang="en-US" sz="2600" dirty="0"/>
                  <a:t> – 1 classes are compared to it.  Thus, a sequence or models are built to predict being in class </a:t>
                </a:r>
                <a:r>
                  <a:rPr lang="en-US" sz="2600" i="1" dirty="0"/>
                  <a:t>k</a:t>
                </a:r>
                <a:r>
                  <a:rPr lang="en-US" sz="2600" dirty="0"/>
                  <a:t> from class </a:t>
                </a:r>
                <a:r>
                  <a:rPr lang="en-US" sz="2600" i="1" dirty="0"/>
                  <a:t>K</a:t>
                </a:r>
                <a:r>
                  <a:rPr lang="en-US" sz="2600" dirty="0"/>
                  <a:t>:</a:t>
                </a:r>
              </a:p>
              <a:p>
                <a:endParaRPr lang="en-US" sz="12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func>
                  </m:oMath>
                </a14:m>
                <a:endParaRPr lang="en-US" sz="2600" dirty="0"/>
              </a:p>
              <a:p>
                <a:endParaRPr lang="en-US" sz="1200" dirty="0"/>
              </a:p>
              <a:p>
                <a:endParaRPr lang="en-US" sz="2600" dirty="0"/>
              </a:p>
              <a:p>
                <a:endParaRPr lang="en-US" sz="2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1353" y="1206333"/>
                <a:ext cx="11009293" cy="4717433"/>
              </a:xfrm>
              <a:blipFill>
                <a:blip r:embed="rId3"/>
                <a:stretch>
                  <a:fillRect l="-691" t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0E7D9-5577-4535-B355-8C5D873A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410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37BC-1FDA-A14D-B0F8-C73368988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90C8-3A46-8046-BB38-AE3A06341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734800" cy="5257800"/>
          </a:xfrm>
        </p:spPr>
        <p:txBody>
          <a:bodyPr/>
          <a:lstStyle/>
          <a:p>
            <a:r>
              <a:rPr lang="en-US" dirty="0"/>
              <a:t> If outcome </a:t>
            </a:r>
            <a:r>
              <a:rPr lang="en-US" i="1" dirty="0"/>
              <a:t>K</a:t>
            </a:r>
            <a:r>
              <a:rPr lang="en-US" dirty="0"/>
              <a:t> (the last outcome) is chosen as the pivot: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If we exponentiate both sides, and solve for the probabilities, we get: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BD0E4-26E4-DE40-A6E1-138EB0B8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F1665F-1BD0-9E4F-AA0A-ABF257C80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752600"/>
            <a:ext cx="3505200" cy="2153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3CF29-AEB6-D34F-8110-F4F7FC3E4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591" y="4800600"/>
            <a:ext cx="4542671" cy="14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59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E952-AA3F-DD42-84B6-2964A830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8688-C4F7-7F41-8F43-EE0A3E8AF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fact that all </a:t>
            </a:r>
            <a:r>
              <a:rPr lang="en-US" i="1" dirty="0"/>
              <a:t>K</a:t>
            </a:r>
            <a:r>
              <a:rPr lang="en-US" dirty="0"/>
              <a:t> of the probabilities must sum to one, we find:</a:t>
            </a:r>
          </a:p>
          <a:p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dirty="0"/>
              <a:t>We can use this to find the other probabilities: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BFCB-E3CB-FA43-A424-D9744276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7274A-C0AF-C945-AD66-C2340928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2133600"/>
            <a:ext cx="101219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ED624-9BA2-2D44-BADF-904DDCC4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3810000"/>
            <a:ext cx="3886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295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7D38E-76B8-1143-8D3A-6F1C4390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Multinomial Logistic Regression in Python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335A62-7FEF-1144-9FF9-D2AAC03A6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23" y="1543050"/>
            <a:ext cx="11812777" cy="35724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9A62C-EEC1-FD45-843D-D1C968E6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299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for more than 2 Categories </a:t>
            </a:r>
            <a:endParaRPr lang="en-US" dirty="0">
              <a:effectLst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02F01-C86C-6849-83B1-5E716A9FA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3908592"/>
          </a:xfrm>
        </p:spPr>
        <p:txBody>
          <a:bodyPr>
            <a:normAutofit/>
          </a:bodyPr>
          <a:lstStyle/>
          <a:p>
            <a:r>
              <a:rPr lang="en-US" dirty="0"/>
              <a:t>When there are more than 2 categories in the response variable, then there is no guarantee that </a:t>
            </a:r>
            <a:r>
              <a:rPr lang="en-US" i="1" dirty="0"/>
              <a:t>P</a:t>
            </a:r>
            <a:r>
              <a:rPr lang="en-US" dirty="0"/>
              <a:t>(</a:t>
            </a:r>
            <a:r>
              <a:rPr lang="en-US" i="1" dirty="0"/>
              <a:t>Y</a:t>
            </a:r>
            <a:r>
              <a:rPr lang="en-US" dirty="0"/>
              <a:t> = </a:t>
            </a:r>
            <a:r>
              <a:rPr lang="en-US" i="1" dirty="0"/>
              <a:t>k</a:t>
            </a:r>
            <a:r>
              <a:rPr lang="en-US" dirty="0"/>
              <a:t>) ≥ 0.5 for any one category. Therefore, any classifier based on logistic regression will instead have to select the group with the </a:t>
            </a:r>
            <a:r>
              <a:rPr lang="en-US" b="1" dirty="0"/>
              <a:t>largest</a:t>
            </a:r>
            <a:r>
              <a:rPr lang="en-US" dirty="0"/>
              <a:t> estimated probability.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4163A-8111-4193-B422-E8637CC9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79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04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287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Classification for more than 2 Categories in </a:t>
            </a:r>
            <a:r>
              <a:rPr lang="en-US" dirty="0" err="1"/>
              <a:t>sklearn</a:t>
            </a:r>
            <a:endParaRPr lang="en-US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29F9F-3B80-854E-950C-F8F9DC6A86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66" b="44512"/>
          <a:stretch/>
        </p:blipFill>
        <p:spPr>
          <a:xfrm>
            <a:off x="599090" y="1828800"/>
            <a:ext cx="11260016" cy="8397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8F5D5-2AA9-4125-A4D2-10DC4203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80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AC177-1B57-4F7E-B0EE-5121E63DD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430"/>
          <a:stretch/>
        </p:blipFill>
        <p:spPr>
          <a:xfrm>
            <a:off x="599090" y="2668589"/>
            <a:ext cx="11260016" cy="103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643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Classification: Categorical Response Variable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and Simple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Responses and Multiclass Logistic Regression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6BB5A-857D-45D3-8DE4-F34BE29C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81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23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2D4A9-33C8-3CD0-5E52-DB79EE5ACEC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2161B-9FBB-570D-0C8B-F72287E0AEF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4ABF4D-7EA7-4065-35A3-9C4B436B39B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265DD2-1D1A-AE56-65C7-E5709ED44C0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03ECA9-283B-2283-E395-436F6D8BD8C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3980DF-B3B5-797A-8334-87D211D388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5395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Alternative View of the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52600" y="1143000"/>
                <a:ext cx="8686800" cy="5334000"/>
              </a:xfrm>
            </p:spPr>
            <p:txBody>
              <a:bodyPr/>
              <a:lstStyle/>
              <a:p>
                <a:r>
                  <a:rPr lang="en-US" dirty="0"/>
                  <a:t>Cross entropy loss</a:t>
                </a:r>
              </a:p>
              <a:p>
                <a:pPr lvl="1"/>
                <a:r>
                  <a:rPr lang="en-US" dirty="0"/>
                  <a:t>Measure the difference from the predicted distribution (p) to the ground truth distribution (q)</a:t>
                </a:r>
              </a:p>
              <a:p>
                <a:pPr lvl="2"/>
                <a:r>
                  <a:rPr lang="en-US" b="0" dirty="0"/>
                  <a:t>Cross entropy 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rom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the classification setting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>
                            <a:latin typeface="Cambria Math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/>
                                  </a:rPr>
                                  <m:t>𝛽</m:t>
                                </m:r>
                              </m:e>
                            </m:d>
                          </m:e>
                        </m:func>
                      </m:den>
                    </m:f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600" y="1143000"/>
                <a:ext cx="8686800" cy="5334000"/>
              </a:xfrm>
              <a:blipFill>
                <a:blip r:embed="rId2"/>
                <a:stretch>
                  <a:fillRect l="-1544" t="-1829" r="-1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1942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Alternative View of the Objective Function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Putting together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𝛽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⁡(1+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𝑒𝑥𝑝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goal: minimize the mean cross entropy loss over all the data points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0" t="-2613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9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C995B-C5B6-4813-962E-17593E020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78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03686f3b-c443-4783-810b-f1fb86c49bbd"/>
  <p:tag name="SLIDO_EVENT_SECTION_UUID" val="7f6e1b49-8ea3-49ed-add1-58a9d095e4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730ec8c-4824-4910-a588-e2a74bc10529"/>
  <p:tag name="SLIDO_TIMELINE" val="W3sicG9sbFF1ZXN0aW9uVXVpZCI6ImI0ZTZjNWQyLTllNTAtNDdhNy1hYWUxLTRjMzAxZDBiODk3ZiIsInNob3dSZXN1bHRzIjp0cnVlfV0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4eed2885-b906-484c-868e-661f874ff3ff"/>
  <p:tag name="SLIDO_TIMELINE" val="W3sicG9sbFF1ZXN0aW9uVXVpZCI6ImM1OTQ5NGI5LWM4ZWMtNGNjNi05ZGRjLWZkNDlhZTU0YjIzYSIsInNob3dSZXN1bHRzIjp0cnV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406ebcb4-a66f-45c9-8830-a1cdd601d579"/>
  <p:tag name="SLIDO_TIMELINE" val="W3sicG9sbFF1ZXN0aW9uVXVpZCI6IjcyMjgyMWU2LTBjZTMtNDA4OC05YzFjLWQyOWI4NWQ0OWU2NiIsInNob3dSZXN1bHRzIjp0cnVlfV0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97-01-Introduction" id="{210B9B29-AB9E-924E-AA9B-7F128FAF3927}" vid="{09E1065D-8B0A-544C-A88A-6469C31CE4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97-01-Introduction" id="{210B9B29-AB9E-924E-AA9B-7F128FAF3927}" vid="{FC1876A6-0D24-3A4C-B189-6F22255D0B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Yizhou_template</Template>
  <TotalTime>709</TotalTime>
  <Words>4315</Words>
  <Application>Microsoft Macintosh PowerPoint</Application>
  <PresentationFormat>Widescreen</PresentationFormat>
  <Paragraphs>648</Paragraphs>
  <Slides>84</Slides>
  <Notes>30</Notes>
  <HiddenSlides>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Aptos</vt:lpstr>
      <vt:lpstr>Arial</vt:lpstr>
      <vt:lpstr>Calibri</vt:lpstr>
      <vt:lpstr>Calibri Light</vt:lpstr>
      <vt:lpstr>Cambria Math</vt:lpstr>
      <vt:lpstr>Courier</vt:lpstr>
      <vt:lpstr>Karla</vt:lpstr>
      <vt:lpstr>Tahoma</vt:lpstr>
      <vt:lpstr>Clarity</vt:lpstr>
      <vt:lpstr>Office Theme</vt:lpstr>
      <vt:lpstr>CS97: Introduction to Data Science</vt:lpstr>
      <vt:lpstr>It’s OK that you do not know many things</vt:lpstr>
      <vt:lpstr>Don’t lose your big picture</vt:lpstr>
      <vt:lpstr>PowerPoint Presentation</vt:lpstr>
      <vt:lpstr>So far…</vt:lpstr>
      <vt:lpstr>Next</vt:lpstr>
      <vt:lpstr>Content</vt:lpstr>
      <vt:lpstr>Advertising Data (from earlier lectures)</vt:lpstr>
      <vt:lpstr>Heart Data</vt:lpstr>
      <vt:lpstr>Heart Data</vt:lpstr>
      <vt:lpstr>Classification</vt:lpstr>
      <vt:lpstr>Typical Classification Examples</vt:lpstr>
      <vt:lpstr>A Classification Example</vt:lpstr>
      <vt:lpstr>A Classification Example (cont.)</vt:lpstr>
      <vt:lpstr>Even Simpler Classification Problem: Binary Response</vt:lpstr>
      <vt:lpstr>What Would be a Strategy for binary classification?</vt:lpstr>
      <vt:lpstr>Probability vs. Conditional Probability</vt:lpstr>
      <vt:lpstr>PowerPoint Presentation</vt:lpstr>
      <vt:lpstr>PowerPoint Presentation</vt:lpstr>
      <vt:lpstr>PowerPoint Presentation</vt:lpstr>
      <vt:lpstr>What have we learned just now?</vt:lpstr>
      <vt:lpstr>Probabilistic interpretation</vt:lpstr>
      <vt:lpstr>Even Simpler Classification Problem: Binary Response (cont)</vt:lpstr>
      <vt:lpstr>Linear Regression for Binary Classification</vt:lpstr>
      <vt:lpstr>Even Simpler Classification Problem: Binary Response (cont)</vt:lpstr>
      <vt:lpstr>PowerPoint Presentation</vt:lpstr>
      <vt:lpstr>Content</vt:lpstr>
      <vt:lpstr>Logistic Function</vt:lpstr>
      <vt:lpstr>Logistic Function</vt:lpstr>
      <vt:lpstr>Logistic Regression</vt:lpstr>
      <vt:lpstr>Understanding β_0</vt:lpstr>
      <vt:lpstr>Understanding β_1</vt:lpstr>
      <vt:lpstr> Logistic Regression </vt:lpstr>
      <vt:lpstr>Exercises</vt:lpstr>
      <vt:lpstr>PowerPoint Presentation</vt:lpstr>
      <vt:lpstr>Estimation in Logistic Regression</vt:lpstr>
      <vt:lpstr>Which logistic curve is better?</vt:lpstr>
      <vt:lpstr>Which logistic curve is better?</vt:lpstr>
      <vt:lpstr>Which logistic curve is better?</vt:lpstr>
      <vt:lpstr>Check this toy example: compute probabilities</vt:lpstr>
      <vt:lpstr>Which prediction is better?</vt:lpstr>
      <vt:lpstr>Independent and Likelihood</vt:lpstr>
      <vt:lpstr>Which prediction is better?</vt:lpstr>
      <vt:lpstr>The logic behind estimation</vt:lpstr>
      <vt:lpstr>A Bernoulli Distribution</vt:lpstr>
      <vt:lpstr> From Likelihood function to Loss function</vt:lpstr>
      <vt:lpstr> Loss Function</vt:lpstr>
      <vt:lpstr>Heart Data: logistic estimation</vt:lpstr>
      <vt:lpstr>Heart Data: logistic estimation</vt:lpstr>
      <vt:lpstr>Heart Data: logistic estimation</vt:lpstr>
      <vt:lpstr>Heart Data: logistic estimation</vt:lpstr>
      <vt:lpstr>Using Logistic Regression for Classification</vt:lpstr>
      <vt:lpstr>PowerPoint Presentation</vt:lpstr>
      <vt:lpstr>Lecture Outline</vt:lpstr>
      <vt:lpstr>Multiple Logistic Regression</vt:lpstr>
      <vt:lpstr>Classifier with two predictors</vt:lpstr>
      <vt:lpstr>Multiple Logistic Regression</vt:lpstr>
      <vt:lpstr>Multiple Logistic Regression</vt:lpstr>
      <vt:lpstr>Fitting Multiple Logistic Regression</vt:lpstr>
      <vt:lpstr>Interpreting Multiple Logistic Regression: an Example</vt:lpstr>
      <vt:lpstr>Interpreting Multiple Logistic Regression: an Example</vt:lpstr>
      <vt:lpstr>Interactions in Multiple Logistic Regression</vt:lpstr>
      <vt:lpstr>Interpreting Multiple Logistic Regression: an Example</vt:lpstr>
      <vt:lpstr>PowerPoint Presentation</vt:lpstr>
      <vt:lpstr>Content</vt:lpstr>
      <vt:lpstr>Classification boundaries</vt:lpstr>
      <vt:lpstr>Classification boundaries</vt:lpstr>
      <vt:lpstr>Classification boundaries</vt:lpstr>
      <vt:lpstr>Exercise</vt:lpstr>
      <vt:lpstr>Exercise</vt:lpstr>
      <vt:lpstr>2D Classification in Logistic Regression: an Example</vt:lpstr>
      <vt:lpstr>PowerPoint Presentation</vt:lpstr>
      <vt:lpstr>Content</vt:lpstr>
      <vt:lpstr>Logistic Regression for predicting more than 2 Classes </vt:lpstr>
      <vt:lpstr>Multinomial Logistic Regression </vt:lpstr>
      <vt:lpstr>Multinomial Logistic Regression </vt:lpstr>
      <vt:lpstr>Multinomial Logistic Regression </vt:lpstr>
      <vt:lpstr>Multinomial Logistic Regression in Python </vt:lpstr>
      <vt:lpstr>Classification for more than 2 Categories </vt:lpstr>
      <vt:lpstr>Classification for more than 2 Categories in sklearn</vt:lpstr>
      <vt:lpstr>Summary</vt:lpstr>
      <vt:lpstr>PowerPoint Presentation</vt:lpstr>
      <vt:lpstr>An Alternative View of the Objective Function</vt:lpstr>
      <vt:lpstr>An Alternative View of the Objective Function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Shichang Zhang</dc:creator>
  <cp:lastModifiedBy>Shichang Zhang</cp:lastModifiedBy>
  <cp:revision>6</cp:revision>
  <dcterms:created xsi:type="dcterms:W3CDTF">2024-06-20T06:10:55Z</dcterms:created>
  <dcterms:modified xsi:type="dcterms:W3CDTF">2024-06-27T04:37:26Z</dcterms:modified>
</cp:coreProperties>
</file>